
<file path=[Content_Types].xml><?xml version="1.0" encoding="utf-8"?>
<Types xmlns="http://schemas.openxmlformats.org/package/2006/content-types">
  <Default Extension="png" ContentType="image/png"/>
  <Default Extension="svg" ContentType="image/svg+xml"/>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5"/>
  </p:notesMasterIdLst>
  <p:sldIdLst>
    <p:sldId id="256" r:id="rId2"/>
    <p:sldId id="257" r:id="rId3"/>
    <p:sldId id="258" r:id="rId4"/>
    <p:sldId id="259" r:id="rId5"/>
    <p:sldId id="262" r:id="rId6"/>
    <p:sldId id="261" r:id="rId7"/>
    <p:sldId id="260"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4" r:id="rId39"/>
    <p:sldId id="295" r:id="rId40"/>
    <p:sldId id="293" r:id="rId41"/>
    <p:sldId id="296" r:id="rId42"/>
    <p:sldId id="302" r:id="rId43"/>
    <p:sldId id="297" r:id="rId44"/>
    <p:sldId id="298" r:id="rId45"/>
    <p:sldId id="299" r:id="rId46"/>
    <p:sldId id="300" r:id="rId47"/>
    <p:sldId id="301" r:id="rId48"/>
    <p:sldId id="303" r:id="rId49"/>
    <p:sldId id="456" r:id="rId50"/>
    <p:sldId id="457" r:id="rId51"/>
    <p:sldId id="405" r:id="rId52"/>
    <p:sldId id="458" r:id="rId53"/>
    <p:sldId id="406" r:id="rId54"/>
    <p:sldId id="304" r:id="rId55"/>
    <p:sldId id="459" r:id="rId56"/>
    <p:sldId id="460" r:id="rId57"/>
    <p:sldId id="461" r:id="rId58"/>
    <p:sldId id="462" r:id="rId59"/>
    <p:sldId id="463" r:id="rId60"/>
    <p:sldId id="466" r:id="rId61"/>
    <p:sldId id="464" r:id="rId62"/>
    <p:sldId id="465" r:id="rId63"/>
    <p:sldId id="467" r:id="rId64"/>
    <p:sldId id="468" r:id="rId65"/>
    <p:sldId id="469" r:id="rId66"/>
    <p:sldId id="470" r:id="rId67"/>
    <p:sldId id="471" r:id="rId68"/>
    <p:sldId id="472" r:id="rId69"/>
    <p:sldId id="473" r:id="rId70"/>
    <p:sldId id="477" r:id="rId71"/>
    <p:sldId id="474" r:id="rId72"/>
    <p:sldId id="475" r:id="rId73"/>
    <p:sldId id="476" r:id="rId7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7935" autoAdjust="0"/>
  </p:normalViewPr>
  <p:slideViewPr>
    <p:cSldViewPr snapToGrid="0">
      <p:cViewPr varScale="1">
        <p:scale>
          <a:sx n="90" d="100"/>
          <a:sy n="90" d="100"/>
        </p:scale>
        <p:origin x="139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9.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9.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0F83DD-6E1D-4971-A9F7-D792D6412FD3}"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546CD8F-1126-4B7D-A819-89282B98DC91}">
      <dgm:prSet/>
      <dgm:spPr/>
      <dgm:t>
        <a:bodyPr/>
        <a:lstStyle/>
        <a:p>
          <a:pPr>
            <a:lnSpc>
              <a:spcPct val="100000"/>
            </a:lnSpc>
          </a:pPr>
          <a:r>
            <a:rPr lang="en-IN"/>
            <a:t>Impact of digital world</a:t>
          </a:r>
          <a:endParaRPr lang="en-US"/>
        </a:p>
      </dgm:t>
    </dgm:pt>
    <dgm:pt modelId="{AF850599-D7AA-42E0-9469-33E585350978}" type="parTrans" cxnId="{CC3F197C-A2A0-46D0-9A03-7318AFD643BD}">
      <dgm:prSet/>
      <dgm:spPr/>
      <dgm:t>
        <a:bodyPr/>
        <a:lstStyle/>
        <a:p>
          <a:endParaRPr lang="en-US"/>
        </a:p>
      </dgm:t>
    </dgm:pt>
    <dgm:pt modelId="{8A3ED7D0-0459-48CF-A661-CCC9CCE78C81}" type="sibTrans" cxnId="{CC3F197C-A2A0-46D0-9A03-7318AFD643BD}">
      <dgm:prSet/>
      <dgm:spPr/>
      <dgm:t>
        <a:bodyPr/>
        <a:lstStyle/>
        <a:p>
          <a:pPr>
            <a:lnSpc>
              <a:spcPct val="100000"/>
            </a:lnSpc>
          </a:pPr>
          <a:endParaRPr lang="en-US"/>
        </a:p>
      </dgm:t>
    </dgm:pt>
    <dgm:pt modelId="{7CF8CAEF-6DB3-4528-A704-2A4B22A367AB}">
      <dgm:prSet/>
      <dgm:spPr/>
      <dgm:t>
        <a:bodyPr/>
        <a:lstStyle/>
        <a:p>
          <a:pPr>
            <a:lnSpc>
              <a:spcPct val="100000"/>
            </a:lnSpc>
          </a:pPr>
          <a:r>
            <a:rPr lang="en-IN"/>
            <a:t>Illustrative applications</a:t>
          </a:r>
          <a:endParaRPr lang="en-US"/>
        </a:p>
      </dgm:t>
    </dgm:pt>
    <dgm:pt modelId="{47EC1A17-183B-4944-82C7-6F42D7C15DA1}" type="parTrans" cxnId="{F7DDC502-3C60-4A9C-A1B9-6F0E9A4E8132}">
      <dgm:prSet/>
      <dgm:spPr/>
      <dgm:t>
        <a:bodyPr/>
        <a:lstStyle/>
        <a:p>
          <a:endParaRPr lang="en-US"/>
        </a:p>
      </dgm:t>
    </dgm:pt>
    <dgm:pt modelId="{3D1BD6D7-34D1-43F5-BCDB-8FF3C97554FE}" type="sibTrans" cxnId="{F7DDC502-3C60-4A9C-A1B9-6F0E9A4E8132}">
      <dgm:prSet/>
      <dgm:spPr/>
      <dgm:t>
        <a:bodyPr/>
        <a:lstStyle/>
        <a:p>
          <a:pPr>
            <a:lnSpc>
              <a:spcPct val="100000"/>
            </a:lnSpc>
          </a:pPr>
          <a:endParaRPr lang="en-US"/>
        </a:p>
      </dgm:t>
    </dgm:pt>
    <dgm:pt modelId="{58A2D534-23B7-4860-82B3-AD8147F12BEE}">
      <dgm:prSet/>
      <dgm:spPr/>
      <dgm:t>
        <a:bodyPr/>
        <a:lstStyle/>
        <a:p>
          <a:pPr>
            <a:lnSpc>
              <a:spcPct val="100000"/>
            </a:lnSpc>
          </a:pPr>
          <a:r>
            <a:rPr lang="en-IN"/>
            <a:t>Modelling the Key Ubiquitous Computing Properties</a:t>
          </a:r>
          <a:endParaRPr lang="en-US"/>
        </a:p>
      </dgm:t>
    </dgm:pt>
    <dgm:pt modelId="{BEF5CF78-F49B-4B34-A474-F44AC8DBC2A9}" type="parTrans" cxnId="{32551A25-F655-4BCA-AD7D-E7EC256548E4}">
      <dgm:prSet/>
      <dgm:spPr/>
      <dgm:t>
        <a:bodyPr/>
        <a:lstStyle/>
        <a:p>
          <a:endParaRPr lang="en-US"/>
        </a:p>
      </dgm:t>
    </dgm:pt>
    <dgm:pt modelId="{95CD5A31-5E78-47E5-9829-E1FFDC47D7AE}" type="sibTrans" cxnId="{32551A25-F655-4BCA-AD7D-E7EC256548E4}">
      <dgm:prSet/>
      <dgm:spPr/>
      <dgm:t>
        <a:bodyPr/>
        <a:lstStyle/>
        <a:p>
          <a:pPr>
            <a:lnSpc>
              <a:spcPct val="100000"/>
            </a:lnSpc>
          </a:pPr>
          <a:endParaRPr lang="en-US"/>
        </a:p>
      </dgm:t>
    </dgm:pt>
    <dgm:pt modelId="{A8BF6A18-60F3-4663-922A-3D91FE8D1CA5}">
      <dgm:prSet/>
      <dgm:spPr/>
      <dgm:t>
        <a:bodyPr/>
        <a:lstStyle/>
        <a:p>
          <a:pPr>
            <a:lnSpc>
              <a:spcPct val="100000"/>
            </a:lnSpc>
          </a:pPr>
          <a:r>
            <a:rPr lang="en-IN"/>
            <a:t>Ubiquitous System Environment Interaction</a:t>
          </a:r>
          <a:endParaRPr lang="en-US"/>
        </a:p>
      </dgm:t>
    </dgm:pt>
    <dgm:pt modelId="{2C7DEFD6-D5B2-469C-A0AD-A9A765FFE4EF}" type="parTrans" cxnId="{A239F476-0DE7-451C-90D8-9EEC4D3C5EB9}">
      <dgm:prSet/>
      <dgm:spPr/>
      <dgm:t>
        <a:bodyPr/>
        <a:lstStyle/>
        <a:p>
          <a:endParaRPr lang="en-US"/>
        </a:p>
      </dgm:t>
    </dgm:pt>
    <dgm:pt modelId="{E60C5072-0EC5-4932-AF04-DB116BE87E44}" type="sibTrans" cxnId="{A239F476-0DE7-451C-90D8-9EEC4D3C5EB9}">
      <dgm:prSet/>
      <dgm:spPr/>
      <dgm:t>
        <a:bodyPr/>
        <a:lstStyle/>
        <a:p>
          <a:pPr>
            <a:lnSpc>
              <a:spcPct val="100000"/>
            </a:lnSpc>
          </a:pPr>
          <a:endParaRPr lang="en-US"/>
        </a:p>
      </dgm:t>
    </dgm:pt>
    <dgm:pt modelId="{8F33F360-AF6A-4392-98B5-E43417376A12}">
      <dgm:prSet/>
      <dgm:spPr/>
      <dgm:t>
        <a:bodyPr/>
        <a:lstStyle/>
        <a:p>
          <a:pPr>
            <a:lnSpc>
              <a:spcPct val="100000"/>
            </a:lnSpc>
          </a:pPr>
          <a:r>
            <a:rPr lang="en-IN"/>
            <a:t>Architectural Design for Ubiquitous Computing Systems</a:t>
          </a:r>
          <a:endParaRPr lang="en-US"/>
        </a:p>
      </dgm:t>
    </dgm:pt>
    <dgm:pt modelId="{4961DE15-8493-4739-A5DE-B3E4C36F236F}" type="parTrans" cxnId="{8998FF57-5EBB-4709-B210-28F6EC2ED12A}">
      <dgm:prSet/>
      <dgm:spPr/>
      <dgm:t>
        <a:bodyPr/>
        <a:lstStyle/>
        <a:p>
          <a:endParaRPr lang="en-US"/>
        </a:p>
      </dgm:t>
    </dgm:pt>
    <dgm:pt modelId="{61A84BEE-723A-4A39-B6AF-64E45889B713}" type="sibTrans" cxnId="{8998FF57-5EBB-4709-B210-28F6EC2ED12A}">
      <dgm:prSet/>
      <dgm:spPr/>
      <dgm:t>
        <a:bodyPr/>
        <a:lstStyle/>
        <a:p>
          <a:pPr>
            <a:lnSpc>
              <a:spcPct val="100000"/>
            </a:lnSpc>
          </a:pPr>
          <a:endParaRPr lang="en-US"/>
        </a:p>
      </dgm:t>
    </dgm:pt>
    <dgm:pt modelId="{4777E65A-C4B0-4B82-ABDE-D262123CB998}" type="pres">
      <dgm:prSet presAssocID="{C70F83DD-6E1D-4971-A9F7-D792D6412FD3}" presName="root" presStyleCnt="0">
        <dgm:presLayoutVars>
          <dgm:dir/>
          <dgm:resizeHandles val="exact"/>
        </dgm:presLayoutVars>
      </dgm:prSet>
      <dgm:spPr/>
      <dgm:t>
        <a:bodyPr/>
        <a:lstStyle/>
        <a:p>
          <a:endParaRPr lang="en-US"/>
        </a:p>
      </dgm:t>
    </dgm:pt>
    <dgm:pt modelId="{508A372B-F213-4209-8B33-9ADF54DD3FE5}" type="pres">
      <dgm:prSet presAssocID="{C70F83DD-6E1D-4971-A9F7-D792D6412FD3}" presName="container" presStyleCnt="0">
        <dgm:presLayoutVars>
          <dgm:dir/>
          <dgm:resizeHandles val="exact"/>
        </dgm:presLayoutVars>
      </dgm:prSet>
      <dgm:spPr/>
    </dgm:pt>
    <dgm:pt modelId="{A509DFAA-B189-4CBB-B821-39FB0312EC7D}" type="pres">
      <dgm:prSet presAssocID="{8546CD8F-1126-4B7D-A819-89282B98DC91}" presName="compNode" presStyleCnt="0"/>
      <dgm:spPr/>
    </dgm:pt>
    <dgm:pt modelId="{B88C7C9F-9CC5-4BE4-967C-BE4C3BA9584D}" type="pres">
      <dgm:prSet presAssocID="{8546CD8F-1126-4B7D-A819-89282B98DC91}" presName="iconBgRect" presStyleLbl="bgShp" presStyleIdx="0" presStyleCnt="5"/>
      <dgm:spPr/>
    </dgm:pt>
    <dgm:pt modelId="{396A2FEB-2696-42EE-9BC3-77D30C391561}" type="pres">
      <dgm:prSet presAssocID="{8546CD8F-1126-4B7D-A819-89282B98DC91}" presName="iconRect" presStyleLbl="node1" presStyleIdx="0" presStyleCnt="5"/>
      <dgm:spPr>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Earth Globe Americas"/>
        </a:ext>
      </dgm:extLst>
    </dgm:pt>
    <dgm:pt modelId="{7F94625A-C1CA-464F-AF7D-F1A637EEBEF1}" type="pres">
      <dgm:prSet presAssocID="{8546CD8F-1126-4B7D-A819-89282B98DC91}" presName="spaceRect" presStyleCnt="0"/>
      <dgm:spPr/>
    </dgm:pt>
    <dgm:pt modelId="{6A435C11-C661-4EA1-B604-FCA3B08F40BF}" type="pres">
      <dgm:prSet presAssocID="{8546CD8F-1126-4B7D-A819-89282B98DC91}" presName="textRect" presStyleLbl="revTx" presStyleIdx="0" presStyleCnt="5">
        <dgm:presLayoutVars>
          <dgm:chMax val="1"/>
          <dgm:chPref val="1"/>
        </dgm:presLayoutVars>
      </dgm:prSet>
      <dgm:spPr/>
      <dgm:t>
        <a:bodyPr/>
        <a:lstStyle/>
        <a:p>
          <a:endParaRPr lang="en-US"/>
        </a:p>
      </dgm:t>
    </dgm:pt>
    <dgm:pt modelId="{FB9F9190-EE83-46F8-95B4-50413906AA6D}" type="pres">
      <dgm:prSet presAssocID="{8A3ED7D0-0459-48CF-A661-CCC9CCE78C81}" presName="sibTrans" presStyleLbl="sibTrans2D1" presStyleIdx="0" presStyleCnt="0"/>
      <dgm:spPr/>
      <dgm:t>
        <a:bodyPr/>
        <a:lstStyle/>
        <a:p>
          <a:endParaRPr lang="en-US"/>
        </a:p>
      </dgm:t>
    </dgm:pt>
    <dgm:pt modelId="{39A34A66-CCE3-4B9A-9E6A-FA4A121856AA}" type="pres">
      <dgm:prSet presAssocID="{7CF8CAEF-6DB3-4528-A704-2A4B22A367AB}" presName="compNode" presStyleCnt="0"/>
      <dgm:spPr/>
    </dgm:pt>
    <dgm:pt modelId="{2ACBDED5-BA65-4617-9E3C-6C3A8FB4DC7E}" type="pres">
      <dgm:prSet presAssocID="{7CF8CAEF-6DB3-4528-A704-2A4B22A367AB}" presName="iconBgRect" presStyleLbl="bgShp" presStyleIdx="1" presStyleCnt="5"/>
      <dgm:spPr/>
    </dgm:pt>
    <dgm:pt modelId="{75A0ADF4-D898-432C-A0E8-6F4667E50542}" type="pres">
      <dgm:prSet presAssocID="{7CF8CAEF-6DB3-4528-A704-2A4B22A367AB}" presName="iconRect" presStyleLbl="node1" presStyleIdx="1" presStyleCnt="5"/>
      <dgm:spPr>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Settings"/>
        </a:ext>
      </dgm:extLst>
    </dgm:pt>
    <dgm:pt modelId="{4F8AF9B9-86E7-4337-BF44-6E39DE4E30EC}" type="pres">
      <dgm:prSet presAssocID="{7CF8CAEF-6DB3-4528-A704-2A4B22A367AB}" presName="spaceRect" presStyleCnt="0"/>
      <dgm:spPr/>
    </dgm:pt>
    <dgm:pt modelId="{BC0956BF-1B4E-468E-BBEC-C542B82C935A}" type="pres">
      <dgm:prSet presAssocID="{7CF8CAEF-6DB3-4528-A704-2A4B22A367AB}" presName="textRect" presStyleLbl="revTx" presStyleIdx="1" presStyleCnt="5">
        <dgm:presLayoutVars>
          <dgm:chMax val="1"/>
          <dgm:chPref val="1"/>
        </dgm:presLayoutVars>
      </dgm:prSet>
      <dgm:spPr/>
      <dgm:t>
        <a:bodyPr/>
        <a:lstStyle/>
        <a:p>
          <a:endParaRPr lang="en-US"/>
        </a:p>
      </dgm:t>
    </dgm:pt>
    <dgm:pt modelId="{23746AE1-B3BC-4417-9C92-4CA92EC48ACA}" type="pres">
      <dgm:prSet presAssocID="{3D1BD6D7-34D1-43F5-BCDB-8FF3C97554FE}" presName="sibTrans" presStyleLbl="sibTrans2D1" presStyleIdx="0" presStyleCnt="0"/>
      <dgm:spPr/>
      <dgm:t>
        <a:bodyPr/>
        <a:lstStyle/>
        <a:p>
          <a:endParaRPr lang="en-US"/>
        </a:p>
      </dgm:t>
    </dgm:pt>
    <dgm:pt modelId="{B080C36A-41D3-4CC3-BA38-7079CA1FE27E}" type="pres">
      <dgm:prSet presAssocID="{58A2D534-23B7-4860-82B3-AD8147F12BEE}" presName="compNode" presStyleCnt="0"/>
      <dgm:spPr/>
    </dgm:pt>
    <dgm:pt modelId="{B50F935D-A42D-464A-90B5-E8840D054583}" type="pres">
      <dgm:prSet presAssocID="{58A2D534-23B7-4860-82B3-AD8147F12BEE}" presName="iconBgRect" presStyleLbl="bgShp" presStyleIdx="2" presStyleCnt="5"/>
      <dgm:spPr/>
    </dgm:pt>
    <dgm:pt modelId="{8ADFD585-2C86-4DBB-ABBC-31431349B764}" type="pres">
      <dgm:prSet presAssocID="{58A2D534-23B7-4860-82B3-AD8147F12BEE}" presName="iconRect" presStyleLbl="node1" presStyleIdx="2" presStyleCnt="5"/>
      <dgm:spPr>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Computer"/>
        </a:ext>
      </dgm:extLst>
    </dgm:pt>
    <dgm:pt modelId="{AFB9D78F-52DE-4B48-A8AC-09AD3F98CAC9}" type="pres">
      <dgm:prSet presAssocID="{58A2D534-23B7-4860-82B3-AD8147F12BEE}" presName="spaceRect" presStyleCnt="0"/>
      <dgm:spPr/>
    </dgm:pt>
    <dgm:pt modelId="{682EA498-AF02-4249-B3F3-6D5666447573}" type="pres">
      <dgm:prSet presAssocID="{58A2D534-23B7-4860-82B3-AD8147F12BEE}" presName="textRect" presStyleLbl="revTx" presStyleIdx="2" presStyleCnt="5">
        <dgm:presLayoutVars>
          <dgm:chMax val="1"/>
          <dgm:chPref val="1"/>
        </dgm:presLayoutVars>
      </dgm:prSet>
      <dgm:spPr/>
      <dgm:t>
        <a:bodyPr/>
        <a:lstStyle/>
        <a:p>
          <a:endParaRPr lang="en-US"/>
        </a:p>
      </dgm:t>
    </dgm:pt>
    <dgm:pt modelId="{BDD7C419-2168-4FB6-BDF7-F2711C8A852A}" type="pres">
      <dgm:prSet presAssocID="{95CD5A31-5E78-47E5-9829-E1FFDC47D7AE}" presName="sibTrans" presStyleLbl="sibTrans2D1" presStyleIdx="0" presStyleCnt="0"/>
      <dgm:spPr/>
      <dgm:t>
        <a:bodyPr/>
        <a:lstStyle/>
        <a:p>
          <a:endParaRPr lang="en-US"/>
        </a:p>
      </dgm:t>
    </dgm:pt>
    <dgm:pt modelId="{6E8E3935-289A-47E3-B378-35C21461C913}" type="pres">
      <dgm:prSet presAssocID="{A8BF6A18-60F3-4663-922A-3D91FE8D1CA5}" presName="compNode" presStyleCnt="0"/>
      <dgm:spPr/>
    </dgm:pt>
    <dgm:pt modelId="{FB53EC1E-C439-4460-AB5E-B50D4DFE37E6}" type="pres">
      <dgm:prSet presAssocID="{A8BF6A18-60F3-4663-922A-3D91FE8D1CA5}" presName="iconBgRect" presStyleLbl="bgShp" presStyleIdx="3" presStyleCnt="5"/>
      <dgm:spPr/>
    </dgm:pt>
    <dgm:pt modelId="{6684264A-30CE-4604-96D3-183A16468B0C}" type="pres">
      <dgm:prSet presAssocID="{A8BF6A18-60F3-4663-922A-3D91FE8D1CA5}" presName="iconRect" presStyleLbl="node1" presStyleIdx="3" presStyleCnt="5"/>
      <dgm:spPr>
        <a:blipFill>
          <a:blip xmlns:r="http://schemas.openxmlformats.org/officeDocument/2006/relationships" r:embed="rId7" cstate="hq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US"/>
        </a:p>
      </dgm:t>
      <dgm:extLst>
        <a:ext uri="{E40237B7-FDA0-4F09-8148-C483321AD2D9}">
          <dgm14:cNvPr xmlns:dgm14="http://schemas.microsoft.com/office/drawing/2010/diagram" id="0" name="" descr="Network"/>
        </a:ext>
      </dgm:extLst>
    </dgm:pt>
    <dgm:pt modelId="{4AD01245-91D8-4B50-965E-5DE611F4B74B}" type="pres">
      <dgm:prSet presAssocID="{A8BF6A18-60F3-4663-922A-3D91FE8D1CA5}" presName="spaceRect" presStyleCnt="0"/>
      <dgm:spPr/>
    </dgm:pt>
    <dgm:pt modelId="{69E33D82-5E7E-4F36-BC4C-4F1FF4A3AA69}" type="pres">
      <dgm:prSet presAssocID="{A8BF6A18-60F3-4663-922A-3D91FE8D1CA5}" presName="textRect" presStyleLbl="revTx" presStyleIdx="3" presStyleCnt="5">
        <dgm:presLayoutVars>
          <dgm:chMax val="1"/>
          <dgm:chPref val="1"/>
        </dgm:presLayoutVars>
      </dgm:prSet>
      <dgm:spPr/>
      <dgm:t>
        <a:bodyPr/>
        <a:lstStyle/>
        <a:p>
          <a:endParaRPr lang="en-US"/>
        </a:p>
      </dgm:t>
    </dgm:pt>
    <dgm:pt modelId="{12B24938-B498-4BD7-9993-C74572675873}" type="pres">
      <dgm:prSet presAssocID="{E60C5072-0EC5-4932-AF04-DB116BE87E44}" presName="sibTrans" presStyleLbl="sibTrans2D1" presStyleIdx="0" presStyleCnt="0"/>
      <dgm:spPr/>
      <dgm:t>
        <a:bodyPr/>
        <a:lstStyle/>
        <a:p>
          <a:endParaRPr lang="en-US"/>
        </a:p>
      </dgm:t>
    </dgm:pt>
    <dgm:pt modelId="{C2E18D7D-0508-46B1-B8F5-9749E93F3C08}" type="pres">
      <dgm:prSet presAssocID="{8F33F360-AF6A-4392-98B5-E43417376A12}" presName="compNode" presStyleCnt="0"/>
      <dgm:spPr/>
    </dgm:pt>
    <dgm:pt modelId="{CCDEB39D-58F2-4EE9-9CDC-198F7DB58504}" type="pres">
      <dgm:prSet presAssocID="{8F33F360-AF6A-4392-98B5-E43417376A12}" presName="iconBgRect" presStyleLbl="bgShp" presStyleIdx="4" presStyleCnt="5"/>
      <dgm:spPr/>
    </dgm:pt>
    <dgm:pt modelId="{9642D00B-D857-4419-8500-FEC74907429A}" type="pres">
      <dgm:prSet presAssocID="{8F33F360-AF6A-4392-98B5-E43417376A12}" presName="iconRect" presStyleLbl="node1" presStyleIdx="4" presStyleCnt="5"/>
      <dgm:spPr>
        <a:blipFill>
          <a:blip xmlns:r="http://schemas.openxmlformats.org/officeDocument/2006/relationships" r:embed="rId9" cstate="hq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dgm:spPr>
      <dgm:t>
        <a:bodyPr/>
        <a:lstStyle/>
        <a:p>
          <a:endParaRPr lang="en-US"/>
        </a:p>
      </dgm:t>
      <dgm:extLst>
        <a:ext uri="{E40237B7-FDA0-4F09-8148-C483321AD2D9}">
          <dgm14:cNvPr xmlns:dgm14="http://schemas.microsoft.com/office/drawing/2010/diagram" id="0" name="" descr="Cloud"/>
        </a:ext>
      </dgm:extLst>
    </dgm:pt>
    <dgm:pt modelId="{6BFAF65E-B150-4C61-80FA-FF4992B9A6C5}" type="pres">
      <dgm:prSet presAssocID="{8F33F360-AF6A-4392-98B5-E43417376A12}" presName="spaceRect" presStyleCnt="0"/>
      <dgm:spPr/>
    </dgm:pt>
    <dgm:pt modelId="{4371E6FB-FB37-4C09-B024-A75499E5BDBB}" type="pres">
      <dgm:prSet presAssocID="{8F33F360-AF6A-4392-98B5-E43417376A12}" presName="textRect" presStyleLbl="revTx" presStyleIdx="4" presStyleCnt="5">
        <dgm:presLayoutVars>
          <dgm:chMax val="1"/>
          <dgm:chPref val="1"/>
        </dgm:presLayoutVars>
      </dgm:prSet>
      <dgm:spPr/>
      <dgm:t>
        <a:bodyPr/>
        <a:lstStyle/>
        <a:p>
          <a:endParaRPr lang="en-US"/>
        </a:p>
      </dgm:t>
    </dgm:pt>
  </dgm:ptLst>
  <dgm:cxnLst>
    <dgm:cxn modelId="{8998FF57-5EBB-4709-B210-28F6EC2ED12A}" srcId="{C70F83DD-6E1D-4971-A9F7-D792D6412FD3}" destId="{8F33F360-AF6A-4392-98B5-E43417376A12}" srcOrd="4" destOrd="0" parTransId="{4961DE15-8493-4739-A5DE-B3E4C36F236F}" sibTransId="{61A84BEE-723A-4A39-B6AF-64E45889B713}"/>
    <dgm:cxn modelId="{DCAB33E9-46B8-46B7-A629-2C4F89A5D86C}" type="presOf" srcId="{58A2D534-23B7-4860-82B3-AD8147F12BEE}" destId="{682EA498-AF02-4249-B3F3-6D5666447573}" srcOrd="0" destOrd="0" presId="urn:microsoft.com/office/officeart/2018/2/layout/IconCircleList"/>
    <dgm:cxn modelId="{685A6559-454A-4254-A933-A81929EE0E7B}" type="presOf" srcId="{95CD5A31-5E78-47E5-9829-E1FFDC47D7AE}" destId="{BDD7C419-2168-4FB6-BDF7-F2711C8A852A}" srcOrd="0" destOrd="0" presId="urn:microsoft.com/office/officeart/2018/2/layout/IconCircleList"/>
    <dgm:cxn modelId="{A239F476-0DE7-451C-90D8-9EEC4D3C5EB9}" srcId="{C70F83DD-6E1D-4971-A9F7-D792D6412FD3}" destId="{A8BF6A18-60F3-4663-922A-3D91FE8D1CA5}" srcOrd="3" destOrd="0" parTransId="{2C7DEFD6-D5B2-469C-A0AD-A9A765FFE4EF}" sibTransId="{E60C5072-0EC5-4932-AF04-DB116BE87E44}"/>
    <dgm:cxn modelId="{CC3F197C-A2A0-46D0-9A03-7318AFD643BD}" srcId="{C70F83DD-6E1D-4971-A9F7-D792D6412FD3}" destId="{8546CD8F-1126-4B7D-A819-89282B98DC91}" srcOrd="0" destOrd="0" parTransId="{AF850599-D7AA-42E0-9469-33E585350978}" sibTransId="{8A3ED7D0-0459-48CF-A661-CCC9CCE78C81}"/>
    <dgm:cxn modelId="{C164E2BD-5D83-4FAA-9E6A-55E37A68FA7B}" type="presOf" srcId="{8546CD8F-1126-4B7D-A819-89282B98DC91}" destId="{6A435C11-C661-4EA1-B604-FCA3B08F40BF}" srcOrd="0" destOrd="0" presId="urn:microsoft.com/office/officeart/2018/2/layout/IconCircleList"/>
    <dgm:cxn modelId="{F7DDC502-3C60-4A9C-A1B9-6F0E9A4E8132}" srcId="{C70F83DD-6E1D-4971-A9F7-D792D6412FD3}" destId="{7CF8CAEF-6DB3-4528-A704-2A4B22A367AB}" srcOrd="1" destOrd="0" parTransId="{47EC1A17-183B-4944-82C7-6F42D7C15DA1}" sibTransId="{3D1BD6D7-34D1-43F5-BCDB-8FF3C97554FE}"/>
    <dgm:cxn modelId="{98DA4CDD-3B91-4954-AC25-130A0CDC51C4}" type="presOf" srcId="{A8BF6A18-60F3-4663-922A-3D91FE8D1CA5}" destId="{69E33D82-5E7E-4F36-BC4C-4F1FF4A3AA69}" srcOrd="0" destOrd="0" presId="urn:microsoft.com/office/officeart/2018/2/layout/IconCircleList"/>
    <dgm:cxn modelId="{842CD91E-9407-49FC-8FC2-9DAFD068BECF}" type="presOf" srcId="{C70F83DD-6E1D-4971-A9F7-D792D6412FD3}" destId="{4777E65A-C4B0-4B82-ABDE-D262123CB998}" srcOrd="0" destOrd="0" presId="urn:microsoft.com/office/officeart/2018/2/layout/IconCircleList"/>
    <dgm:cxn modelId="{58085429-4F6D-4E40-A05E-184022EB98D7}" type="presOf" srcId="{3D1BD6D7-34D1-43F5-BCDB-8FF3C97554FE}" destId="{23746AE1-B3BC-4417-9C92-4CA92EC48ACA}" srcOrd="0" destOrd="0" presId="urn:microsoft.com/office/officeart/2018/2/layout/IconCircleList"/>
    <dgm:cxn modelId="{653DB9FD-1154-4BEE-A8FC-C316A33B3872}" type="presOf" srcId="{8F33F360-AF6A-4392-98B5-E43417376A12}" destId="{4371E6FB-FB37-4C09-B024-A75499E5BDBB}" srcOrd="0" destOrd="0" presId="urn:microsoft.com/office/officeart/2018/2/layout/IconCircleList"/>
    <dgm:cxn modelId="{C4005316-7CF5-4AF6-B203-F405D9DCA1EF}" type="presOf" srcId="{8A3ED7D0-0459-48CF-A661-CCC9CCE78C81}" destId="{FB9F9190-EE83-46F8-95B4-50413906AA6D}" srcOrd="0" destOrd="0" presId="urn:microsoft.com/office/officeart/2018/2/layout/IconCircleList"/>
    <dgm:cxn modelId="{32551A25-F655-4BCA-AD7D-E7EC256548E4}" srcId="{C70F83DD-6E1D-4971-A9F7-D792D6412FD3}" destId="{58A2D534-23B7-4860-82B3-AD8147F12BEE}" srcOrd="2" destOrd="0" parTransId="{BEF5CF78-F49B-4B34-A474-F44AC8DBC2A9}" sibTransId="{95CD5A31-5E78-47E5-9829-E1FFDC47D7AE}"/>
    <dgm:cxn modelId="{8CEACD21-17AE-435A-B59A-D4C664C391AB}" type="presOf" srcId="{7CF8CAEF-6DB3-4528-A704-2A4B22A367AB}" destId="{BC0956BF-1B4E-468E-BBEC-C542B82C935A}" srcOrd="0" destOrd="0" presId="urn:microsoft.com/office/officeart/2018/2/layout/IconCircleList"/>
    <dgm:cxn modelId="{3537C42C-262F-4749-852B-EB37E45E6F53}" type="presOf" srcId="{E60C5072-0EC5-4932-AF04-DB116BE87E44}" destId="{12B24938-B498-4BD7-9993-C74572675873}" srcOrd="0" destOrd="0" presId="urn:microsoft.com/office/officeart/2018/2/layout/IconCircleList"/>
    <dgm:cxn modelId="{11C0E8E9-5FE8-4DE8-903C-E1C909EF1FEC}" type="presParOf" srcId="{4777E65A-C4B0-4B82-ABDE-D262123CB998}" destId="{508A372B-F213-4209-8B33-9ADF54DD3FE5}" srcOrd="0" destOrd="0" presId="urn:microsoft.com/office/officeart/2018/2/layout/IconCircleList"/>
    <dgm:cxn modelId="{90FF790A-FBCD-4709-AA26-03342114D9C1}" type="presParOf" srcId="{508A372B-F213-4209-8B33-9ADF54DD3FE5}" destId="{A509DFAA-B189-4CBB-B821-39FB0312EC7D}" srcOrd="0" destOrd="0" presId="urn:microsoft.com/office/officeart/2018/2/layout/IconCircleList"/>
    <dgm:cxn modelId="{B3335F47-647A-4F0B-B3D4-91B08DBC9C05}" type="presParOf" srcId="{A509DFAA-B189-4CBB-B821-39FB0312EC7D}" destId="{B88C7C9F-9CC5-4BE4-967C-BE4C3BA9584D}" srcOrd="0" destOrd="0" presId="urn:microsoft.com/office/officeart/2018/2/layout/IconCircleList"/>
    <dgm:cxn modelId="{9355C63E-BA62-4388-B042-B863B42CCE53}" type="presParOf" srcId="{A509DFAA-B189-4CBB-B821-39FB0312EC7D}" destId="{396A2FEB-2696-42EE-9BC3-77D30C391561}" srcOrd="1" destOrd="0" presId="urn:microsoft.com/office/officeart/2018/2/layout/IconCircleList"/>
    <dgm:cxn modelId="{6F39FBFF-F7C1-47F8-8A3A-F35A23A3414B}" type="presParOf" srcId="{A509DFAA-B189-4CBB-B821-39FB0312EC7D}" destId="{7F94625A-C1CA-464F-AF7D-F1A637EEBEF1}" srcOrd="2" destOrd="0" presId="urn:microsoft.com/office/officeart/2018/2/layout/IconCircleList"/>
    <dgm:cxn modelId="{4A102154-A644-4571-AF66-CC6524F7D5E4}" type="presParOf" srcId="{A509DFAA-B189-4CBB-B821-39FB0312EC7D}" destId="{6A435C11-C661-4EA1-B604-FCA3B08F40BF}" srcOrd="3" destOrd="0" presId="urn:microsoft.com/office/officeart/2018/2/layout/IconCircleList"/>
    <dgm:cxn modelId="{0AD64FDD-F4BC-455F-B625-9D3451180F61}" type="presParOf" srcId="{508A372B-F213-4209-8B33-9ADF54DD3FE5}" destId="{FB9F9190-EE83-46F8-95B4-50413906AA6D}" srcOrd="1" destOrd="0" presId="urn:microsoft.com/office/officeart/2018/2/layout/IconCircleList"/>
    <dgm:cxn modelId="{6EA25EBC-4A32-4F26-B086-D6FD0A48AD41}" type="presParOf" srcId="{508A372B-F213-4209-8B33-9ADF54DD3FE5}" destId="{39A34A66-CCE3-4B9A-9E6A-FA4A121856AA}" srcOrd="2" destOrd="0" presId="urn:microsoft.com/office/officeart/2018/2/layout/IconCircleList"/>
    <dgm:cxn modelId="{C6E6943A-09BB-4049-87AC-1E5026E89EAD}" type="presParOf" srcId="{39A34A66-CCE3-4B9A-9E6A-FA4A121856AA}" destId="{2ACBDED5-BA65-4617-9E3C-6C3A8FB4DC7E}" srcOrd="0" destOrd="0" presId="urn:microsoft.com/office/officeart/2018/2/layout/IconCircleList"/>
    <dgm:cxn modelId="{3BF80C5C-A2E0-4050-9487-9F43ED97CFB5}" type="presParOf" srcId="{39A34A66-CCE3-4B9A-9E6A-FA4A121856AA}" destId="{75A0ADF4-D898-432C-A0E8-6F4667E50542}" srcOrd="1" destOrd="0" presId="urn:microsoft.com/office/officeart/2018/2/layout/IconCircleList"/>
    <dgm:cxn modelId="{82B61C9B-2F0B-4AC3-B613-2591E3BBD5DD}" type="presParOf" srcId="{39A34A66-CCE3-4B9A-9E6A-FA4A121856AA}" destId="{4F8AF9B9-86E7-4337-BF44-6E39DE4E30EC}" srcOrd="2" destOrd="0" presId="urn:microsoft.com/office/officeart/2018/2/layout/IconCircleList"/>
    <dgm:cxn modelId="{888CAAEF-5806-4639-AB2C-528429E18731}" type="presParOf" srcId="{39A34A66-CCE3-4B9A-9E6A-FA4A121856AA}" destId="{BC0956BF-1B4E-468E-BBEC-C542B82C935A}" srcOrd="3" destOrd="0" presId="urn:microsoft.com/office/officeart/2018/2/layout/IconCircleList"/>
    <dgm:cxn modelId="{717D0DA8-CCFF-4FCC-BF7A-26BBA50D9DF8}" type="presParOf" srcId="{508A372B-F213-4209-8B33-9ADF54DD3FE5}" destId="{23746AE1-B3BC-4417-9C92-4CA92EC48ACA}" srcOrd="3" destOrd="0" presId="urn:microsoft.com/office/officeart/2018/2/layout/IconCircleList"/>
    <dgm:cxn modelId="{2CD00A19-66DB-4F6B-9166-56C5F5FC62E1}" type="presParOf" srcId="{508A372B-F213-4209-8B33-9ADF54DD3FE5}" destId="{B080C36A-41D3-4CC3-BA38-7079CA1FE27E}" srcOrd="4" destOrd="0" presId="urn:microsoft.com/office/officeart/2018/2/layout/IconCircleList"/>
    <dgm:cxn modelId="{A27CB723-7537-4BBB-A061-0D0A2075A88F}" type="presParOf" srcId="{B080C36A-41D3-4CC3-BA38-7079CA1FE27E}" destId="{B50F935D-A42D-464A-90B5-E8840D054583}" srcOrd="0" destOrd="0" presId="urn:microsoft.com/office/officeart/2018/2/layout/IconCircleList"/>
    <dgm:cxn modelId="{EA8EFB94-FFFF-4415-BD53-A6CA2C88F213}" type="presParOf" srcId="{B080C36A-41D3-4CC3-BA38-7079CA1FE27E}" destId="{8ADFD585-2C86-4DBB-ABBC-31431349B764}" srcOrd="1" destOrd="0" presId="urn:microsoft.com/office/officeart/2018/2/layout/IconCircleList"/>
    <dgm:cxn modelId="{148903EB-9185-449F-A14A-DAE14FD3AF44}" type="presParOf" srcId="{B080C36A-41D3-4CC3-BA38-7079CA1FE27E}" destId="{AFB9D78F-52DE-4B48-A8AC-09AD3F98CAC9}" srcOrd="2" destOrd="0" presId="urn:microsoft.com/office/officeart/2018/2/layout/IconCircleList"/>
    <dgm:cxn modelId="{D1BA710B-AF45-4FE0-AAE0-99834A58C18A}" type="presParOf" srcId="{B080C36A-41D3-4CC3-BA38-7079CA1FE27E}" destId="{682EA498-AF02-4249-B3F3-6D5666447573}" srcOrd="3" destOrd="0" presId="urn:microsoft.com/office/officeart/2018/2/layout/IconCircleList"/>
    <dgm:cxn modelId="{28E64954-5C89-4285-B47E-8AF6900044B0}" type="presParOf" srcId="{508A372B-F213-4209-8B33-9ADF54DD3FE5}" destId="{BDD7C419-2168-4FB6-BDF7-F2711C8A852A}" srcOrd="5" destOrd="0" presId="urn:microsoft.com/office/officeart/2018/2/layout/IconCircleList"/>
    <dgm:cxn modelId="{ED551C3D-3AD8-41D2-97D1-CA45EC13A60F}" type="presParOf" srcId="{508A372B-F213-4209-8B33-9ADF54DD3FE5}" destId="{6E8E3935-289A-47E3-B378-35C21461C913}" srcOrd="6" destOrd="0" presId="urn:microsoft.com/office/officeart/2018/2/layout/IconCircleList"/>
    <dgm:cxn modelId="{64946C7C-7EDD-4C11-BFD5-85D488D632BA}" type="presParOf" srcId="{6E8E3935-289A-47E3-B378-35C21461C913}" destId="{FB53EC1E-C439-4460-AB5E-B50D4DFE37E6}" srcOrd="0" destOrd="0" presId="urn:microsoft.com/office/officeart/2018/2/layout/IconCircleList"/>
    <dgm:cxn modelId="{2916C227-CB75-4B1E-8793-91DEF88C27B9}" type="presParOf" srcId="{6E8E3935-289A-47E3-B378-35C21461C913}" destId="{6684264A-30CE-4604-96D3-183A16468B0C}" srcOrd="1" destOrd="0" presId="urn:microsoft.com/office/officeart/2018/2/layout/IconCircleList"/>
    <dgm:cxn modelId="{36BABA10-8B31-46A3-8F32-D53445B323DB}" type="presParOf" srcId="{6E8E3935-289A-47E3-B378-35C21461C913}" destId="{4AD01245-91D8-4B50-965E-5DE611F4B74B}" srcOrd="2" destOrd="0" presId="urn:microsoft.com/office/officeart/2018/2/layout/IconCircleList"/>
    <dgm:cxn modelId="{CC6CED86-24D6-4781-B518-5012117AC20B}" type="presParOf" srcId="{6E8E3935-289A-47E3-B378-35C21461C913}" destId="{69E33D82-5E7E-4F36-BC4C-4F1FF4A3AA69}" srcOrd="3" destOrd="0" presId="urn:microsoft.com/office/officeart/2018/2/layout/IconCircleList"/>
    <dgm:cxn modelId="{06046295-C0AA-4810-B97B-A9C91F8252E9}" type="presParOf" srcId="{508A372B-F213-4209-8B33-9ADF54DD3FE5}" destId="{12B24938-B498-4BD7-9993-C74572675873}" srcOrd="7" destOrd="0" presId="urn:microsoft.com/office/officeart/2018/2/layout/IconCircleList"/>
    <dgm:cxn modelId="{30CA52CD-F6D6-44C5-8143-FC8A100183D4}" type="presParOf" srcId="{508A372B-F213-4209-8B33-9ADF54DD3FE5}" destId="{C2E18D7D-0508-46B1-B8F5-9749E93F3C08}" srcOrd="8" destOrd="0" presId="urn:microsoft.com/office/officeart/2018/2/layout/IconCircleList"/>
    <dgm:cxn modelId="{16C4610D-C496-4DD7-87A2-2DBFE61DFD4F}" type="presParOf" srcId="{C2E18D7D-0508-46B1-B8F5-9749E93F3C08}" destId="{CCDEB39D-58F2-4EE9-9CDC-198F7DB58504}" srcOrd="0" destOrd="0" presId="urn:microsoft.com/office/officeart/2018/2/layout/IconCircleList"/>
    <dgm:cxn modelId="{47C5A20A-A320-4121-880A-D806DE37E0C7}" type="presParOf" srcId="{C2E18D7D-0508-46B1-B8F5-9749E93F3C08}" destId="{9642D00B-D857-4419-8500-FEC74907429A}" srcOrd="1" destOrd="0" presId="urn:microsoft.com/office/officeart/2018/2/layout/IconCircleList"/>
    <dgm:cxn modelId="{24E06D96-E127-4F38-A650-E4B4218F612A}" type="presParOf" srcId="{C2E18D7D-0508-46B1-B8F5-9749E93F3C08}" destId="{6BFAF65E-B150-4C61-80FA-FF4992B9A6C5}" srcOrd="2" destOrd="0" presId="urn:microsoft.com/office/officeart/2018/2/layout/IconCircleList"/>
    <dgm:cxn modelId="{03A593BB-29DB-471C-9E1B-675102480618}" type="presParOf" srcId="{C2E18D7D-0508-46B1-B8F5-9749E93F3C08}" destId="{4371E6FB-FB37-4C09-B024-A75499E5BDBB}"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8C7C9F-9CC5-4BE4-967C-BE4C3BA9584D}">
      <dsp:nvSpPr>
        <dsp:cNvPr id="0" name=""/>
        <dsp:cNvSpPr/>
      </dsp:nvSpPr>
      <dsp:spPr>
        <a:xfrm>
          <a:off x="185555" y="576786"/>
          <a:ext cx="800131" cy="80013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6A2FEB-2696-42EE-9BC3-77D30C391561}">
      <dsp:nvSpPr>
        <dsp:cNvPr id="0" name=""/>
        <dsp:cNvSpPr/>
      </dsp:nvSpPr>
      <dsp:spPr>
        <a:xfrm>
          <a:off x="353583" y="744814"/>
          <a:ext cx="464076" cy="464076"/>
        </a:xfrm>
        <a:prstGeom prst="rect">
          <a:avLst/>
        </a:prstGeom>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A435C11-C661-4EA1-B604-FCA3B08F40BF}">
      <dsp:nvSpPr>
        <dsp:cNvPr id="0" name=""/>
        <dsp:cNvSpPr/>
      </dsp:nvSpPr>
      <dsp:spPr>
        <a:xfrm>
          <a:off x="1157144" y="576786"/>
          <a:ext cx="1886024" cy="800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755650">
            <a:lnSpc>
              <a:spcPct val="100000"/>
            </a:lnSpc>
            <a:spcBef>
              <a:spcPct val="0"/>
            </a:spcBef>
            <a:spcAft>
              <a:spcPct val="35000"/>
            </a:spcAft>
          </a:pPr>
          <a:r>
            <a:rPr lang="en-IN" sz="1700" kern="1200"/>
            <a:t>Impact of digital world</a:t>
          </a:r>
          <a:endParaRPr lang="en-US" sz="1700" kern="1200"/>
        </a:p>
      </dsp:txBody>
      <dsp:txXfrm>
        <a:off x="1157144" y="576786"/>
        <a:ext cx="1886024" cy="800131"/>
      </dsp:txXfrm>
    </dsp:sp>
    <dsp:sp modelId="{2ACBDED5-BA65-4617-9E3C-6C3A8FB4DC7E}">
      <dsp:nvSpPr>
        <dsp:cNvPr id="0" name=""/>
        <dsp:cNvSpPr/>
      </dsp:nvSpPr>
      <dsp:spPr>
        <a:xfrm>
          <a:off x="3371793" y="576786"/>
          <a:ext cx="800131" cy="80013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A0ADF4-D898-432C-A0E8-6F4667E50542}">
      <dsp:nvSpPr>
        <dsp:cNvPr id="0" name=""/>
        <dsp:cNvSpPr/>
      </dsp:nvSpPr>
      <dsp:spPr>
        <a:xfrm>
          <a:off x="3539821" y="744814"/>
          <a:ext cx="464076" cy="464076"/>
        </a:xfrm>
        <a:prstGeom prst="rect">
          <a:avLst/>
        </a:prstGeom>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C0956BF-1B4E-468E-BBEC-C542B82C935A}">
      <dsp:nvSpPr>
        <dsp:cNvPr id="0" name=""/>
        <dsp:cNvSpPr/>
      </dsp:nvSpPr>
      <dsp:spPr>
        <a:xfrm>
          <a:off x="4343382" y="576786"/>
          <a:ext cx="1886024" cy="800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755650">
            <a:lnSpc>
              <a:spcPct val="100000"/>
            </a:lnSpc>
            <a:spcBef>
              <a:spcPct val="0"/>
            </a:spcBef>
            <a:spcAft>
              <a:spcPct val="35000"/>
            </a:spcAft>
          </a:pPr>
          <a:r>
            <a:rPr lang="en-IN" sz="1700" kern="1200"/>
            <a:t>Illustrative applications</a:t>
          </a:r>
          <a:endParaRPr lang="en-US" sz="1700" kern="1200"/>
        </a:p>
      </dsp:txBody>
      <dsp:txXfrm>
        <a:off x="4343382" y="576786"/>
        <a:ext cx="1886024" cy="800131"/>
      </dsp:txXfrm>
    </dsp:sp>
    <dsp:sp modelId="{B50F935D-A42D-464A-90B5-E8840D054583}">
      <dsp:nvSpPr>
        <dsp:cNvPr id="0" name=""/>
        <dsp:cNvSpPr/>
      </dsp:nvSpPr>
      <dsp:spPr>
        <a:xfrm>
          <a:off x="6558031" y="576786"/>
          <a:ext cx="800131" cy="80013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DFD585-2C86-4DBB-ABBC-31431349B764}">
      <dsp:nvSpPr>
        <dsp:cNvPr id="0" name=""/>
        <dsp:cNvSpPr/>
      </dsp:nvSpPr>
      <dsp:spPr>
        <a:xfrm>
          <a:off x="6726059" y="744814"/>
          <a:ext cx="464076" cy="464076"/>
        </a:xfrm>
        <a:prstGeom prst="rect">
          <a:avLst/>
        </a:prstGeom>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82EA498-AF02-4249-B3F3-6D5666447573}">
      <dsp:nvSpPr>
        <dsp:cNvPr id="0" name=""/>
        <dsp:cNvSpPr/>
      </dsp:nvSpPr>
      <dsp:spPr>
        <a:xfrm>
          <a:off x="7529619" y="576786"/>
          <a:ext cx="1886024" cy="800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755650">
            <a:lnSpc>
              <a:spcPct val="100000"/>
            </a:lnSpc>
            <a:spcBef>
              <a:spcPct val="0"/>
            </a:spcBef>
            <a:spcAft>
              <a:spcPct val="35000"/>
            </a:spcAft>
          </a:pPr>
          <a:r>
            <a:rPr lang="en-IN" sz="1700" kern="1200"/>
            <a:t>Modelling the Key Ubiquitous Computing Properties</a:t>
          </a:r>
          <a:endParaRPr lang="en-US" sz="1700" kern="1200"/>
        </a:p>
      </dsp:txBody>
      <dsp:txXfrm>
        <a:off x="7529619" y="576786"/>
        <a:ext cx="1886024" cy="800131"/>
      </dsp:txXfrm>
    </dsp:sp>
    <dsp:sp modelId="{FB53EC1E-C439-4460-AB5E-B50D4DFE37E6}">
      <dsp:nvSpPr>
        <dsp:cNvPr id="0" name=""/>
        <dsp:cNvSpPr/>
      </dsp:nvSpPr>
      <dsp:spPr>
        <a:xfrm>
          <a:off x="185555" y="1940956"/>
          <a:ext cx="800131" cy="80013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84264A-30CE-4604-96D3-183A16468B0C}">
      <dsp:nvSpPr>
        <dsp:cNvPr id="0" name=""/>
        <dsp:cNvSpPr/>
      </dsp:nvSpPr>
      <dsp:spPr>
        <a:xfrm>
          <a:off x="353583" y="2108984"/>
          <a:ext cx="464076" cy="464076"/>
        </a:xfrm>
        <a:prstGeom prst="rect">
          <a:avLst/>
        </a:prstGeom>
        <a:blipFill>
          <a:blip xmlns:r="http://schemas.openxmlformats.org/officeDocument/2006/relationships" r:embed="rId7" cstate="hq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9E33D82-5E7E-4F36-BC4C-4F1FF4A3AA69}">
      <dsp:nvSpPr>
        <dsp:cNvPr id="0" name=""/>
        <dsp:cNvSpPr/>
      </dsp:nvSpPr>
      <dsp:spPr>
        <a:xfrm>
          <a:off x="1157144" y="1940956"/>
          <a:ext cx="1886024" cy="800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755650">
            <a:lnSpc>
              <a:spcPct val="100000"/>
            </a:lnSpc>
            <a:spcBef>
              <a:spcPct val="0"/>
            </a:spcBef>
            <a:spcAft>
              <a:spcPct val="35000"/>
            </a:spcAft>
          </a:pPr>
          <a:r>
            <a:rPr lang="en-IN" sz="1700" kern="1200"/>
            <a:t>Ubiquitous System Environment Interaction</a:t>
          </a:r>
          <a:endParaRPr lang="en-US" sz="1700" kern="1200"/>
        </a:p>
      </dsp:txBody>
      <dsp:txXfrm>
        <a:off x="1157144" y="1940956"/>
        <a:ext cx="1886024" cy="800131"/>
      </dsp:txXfrm>
    </dsp:sp>
    <dsp:sp modelId="{CCDEB39D-58F2-4EE9-9CDC-198F7DB58504}">
      <dsp:nvSpPr>
        <dsp:cNvPr id="0" name=""/>
        <dsp:cNvSpPr/>
      </dsp:nvSpPr>
      <dsp:spPr>
        <a:xfrm>
          <a:off x="3371793" y="1940956"/>
          <a:ext cx="800131" cy="800131"/>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42D00B-D857-4419-8500-FEC74907429A}">
      <dsp:nvSpPr>
        <dsp:cNvPr id="0" name=""/>
        <dsp:cNvSpPr/>
      </dsp:nvSpPr>
      <dsp:spPr>
        <a:xfrm>
          <a:off x="3539821" y="2108984"/>
          <a:ext cx="464076" cy="464076"/>
        </a:xfrm>
        <a:prstGeom prst="rect">
          <a:avLst/>
        </a:prstGeom>
        <a:blipFill>
          <a:blip xmlns:r="http://schemas.openxmlformats.org/officeDocument/2006/relationships" r:embed="rId9" cstate="hq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71E6FB-FB37-4C09-B024-A75499E5BDBB}">
      <dsp:nvSpPr>
        <dsp:cNvPr id="0" name=""/>
        <dsp:cNvSpPr/>
      </dsp:nvSpPr>
      <dsp:spPr>
        <a:xfrm>
          <a:off x="4343382" y="1940956"/>
          <a:ext cx="1886024" cy="800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755650">
            <a:lnSpc>
              <a:spcPct val="100000"/>
            </a:lnSpc>
            <a:spcBef>
              <a:spcPct val="0"/>
            </a:spcBef>
            <a:spcAft>
              <a:spcPct val="35000"/>
            </a:spcAft>
          </a:pPr>
          <a:r>
            <a:rPr lang="en-IN" sz="1700" kern="1200"/>
            <a:t>Architectural Design for Ubiquitous Computing Systems</a:t>
          </a:r>
          <a:endParaRPr lang="en-US" sz="1700" kern="1200"/>
        </a:p>
      </dsp:txBody>
      <dsp:txXfrm>
        <a:off x="4343382" y="1940956"/>
        <a:ext cx="1886024" cy="800131"/>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xmlns="">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54A696-90E1-48DC-8299-0B9C4935BEFB}" type="datetimeFigureOut">
              <a:rPr lang="en-IN" smtClean="0"/>
              <a:t>30-01-2024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90E422-7BE9-4431-8144-326EBAC4EF3C}" type="slidenum">
              <a:rPr lang="en-IN" smtClean="0"/>
              <a:t>‹#›</a:t>
            </a:fld>
            <a:endParaRPr lang="en-IN"/>
          </a:p>
        </p:txBody>
      </p:sp>
    </p:spTree>
    <p:extLst>
      <p:ext uri="{BB962C8B-B14F-4D97-AF65-F5344CB8AC3E}">
        <p14:creationId xmlns:p14="http://schemas.microsoft.com/office/powerpoint/2010/main" val="1827526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990E422-7BE9-4431-8144-326EBAC4EF3C}" type="slidenum">
              <a:rPr lang="en-IN" smtClean="0"/>
              <a:t>4</a:t>
            </a:fld>
            <a:endParaRPr lang="en-IN"/>
          </a:p>
        </p:txBody>
      </p:sp>
    </p:spTree>
    <p:extLst>
      <p:ext uri="{BB962C8B-B14F-4D97-AF65-F5344CB8AC3E}">
        <p14:creationId xmlns:p14="http://schemas.microsoft.com/office/powerpoint/2010/main" val="34220876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Calm Computing is a concept that aims to create technology experiences that are unobtrusive, non-disruptive, and supportive of well-being and mental health. Coined by Mark Weiser and John Seely Brown in the late 1990s, the term is a response to the increasing prevalence of technology in daily life and the potential for it to cause stress, distraction, and information overload.</a:t>
            </a:r>
            <a:endParaRPr lang="en-IN" dirty="0"/>
          </a:p>
        </p:txBody>
      </p:sp>
      <p:sp>
        <p:nvSpPr>
          <p:cNvPr id="4" name="Slide Number Placeholder 3"/>
          <p:cNvSpPr>
            <a:spLocks noGrp="1"/>
          </p:cNvSpPr>
          <p:nvPr>
            <p:ph type="sldNum" sz="quarter" idx="5"/>
          </p:nvPr>
        </p:nvSpPr>
        <p:spPr/>
        <p:txBody>
          <a:bodyPr/>
          <a:lstStyle/>
          <a:p>
            <a:fld id="{8990E422-7BE9-4431-8144-326EBAC4EF3C}" type="slidenum">
              <a:rPr lang="en-IN" smtClean="0"/>
              <a:t>71</a:t>
            </a:fld>
            <a:endParaRPr lang="en-IN"/>
          </a:p>
        </p:txBody>
      </p:sp>
    </p:spTree>
    <p:extLst>
      <p:ext uri="{BB962C8B-B14F-4D97-AF65-F5344CB8AC3E}">
        <p14:creationId xmlns:p14="http://schemas.microsoft.com/office/powerpoint/2010/main" val="1302445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EXAMPLES OF UBIQUITOUS COMPUTING APPLICATIONS</a:t>
            </a:r>
          </a:p>
          <a:p>
            <a:pPr marL="228600" indent="-228600">
              <a:buAutoNum type="arabicPeriod"/>
            </a:pPr>
            <a:r>
              <a:rPr lang="en-US" dirty="0"/>
              <a:t>Home Automation: In this era of computing, we all heard the concept of “Home Automation”. In this process, we connect all possible devices to a LAN (Local Area Network) or directly to the internet. We use a parent device (Example: Amazon Alexa, Google Home, Apple Hub) to give the command to those devices. To imply this concept we give computing power to all connected devices. In this situation, we use ubiquitous computing. </a:t>
            </a:r>
          </a:p>
          <a:p>
            <a:pPr marL="228600" indent="-228600">
              <a:buAutoNum type="arabicPeriod"/>
            </a:pPr>
            <a:r>
              <a:rPr lang="en-US" dirty="0"/>
              <a:t>IP camera: Nowadays consumer electronic devices are being networked. Some high-end cameras already have a wireless network capability and use it to send photos and videos to a nearby display or to upload those data to the internet. “An Internet Protocol camera, or IP camera, is a type of digital video camera that receives control data and sends image data via the Internet”. </a:t>
            </a:r>
          </a:p>
          <a:p>
            <a:pPr marL="228600" indent="-228600">
              <a:buAutoNum type="arabicPeriod"/>
            </a:pPr>
            <a:r>
              <a:rPr lang="en-US" dirty="0"/>
              <a:t>RFID Devices: RFID stands for Radio Frequency Identification. RFID tags are passive of stamps which can communicate with RFID readers. We are using RFID chips massively in Credit or Debit cards to store our financial data in an encrypted format. </a:t>
            </a:r>
          </a:p>
          <a:p>
            <a:pPr marL="228600" indent="-228600">
              <a:buAutoNum type="arabicPeriod"/>
            </a:pPr>
            <a:r>
              <a:rPr lang="en-US" dirty="0"/>
              <a:t>Smartphones: They are the most obvious and immediate example, since more often than not, one can just download an app and through it control their home automation systems and other ubiquitous applications. </a:t>
            </a:r>
          </a:p>
          <a:p>
            <a:pPr marL="228600" indent="-228600">
              <a:buAutoNum type="arabicPeriod"/>
            </a:pPr>
            <a:r>
              <a:rPr lang="en-US" dirty="0"/>
              <a:t>Wearables: Wearables like smart watches , smart glasses etc. are examples of ubiquitous computing Be it Apple watch or Fitbit, both come under ubiquitous computing. </a:t>
            </a:r>
          </a:p>
          <a:p>
            <a:pPr marL="228600" indent="-228600">
              <a:buAutoNum type="arabicPeriod"/>
            </a:pPr>
            <a:r>
              <a:rPr lang="en-US" dirty="0"/>
              <a:t>Self-driving vehicles: self-driving cars Also good examples of ubiquitous computing experience. In fact, an autonomous vehicle that can identify its authorized passenger through smartphone proximity, dock and charge itself when needed, and handle toll, emergency response, and fast-food payments itself by communicating with infrastructure would make for an even better instance of ubiquitous computing. </a:t>
            </a:r>
            <a:endParaRPr lang="en-IN" dirty="0"/>
          </a:p>
        </p:txBody>
      </p:sp>
      <p:sp>
        <p:nvSpPr>
          <p:cNvPr id="4" name="Slide Number Placeholder 3"/>
          <p:cNvSpPr>
            <a:spLocks noGrp="1"/>
          </p:cNvSpPr>
          <p:nvPr>
            <p:ph type="sldNum" sz="quarter" idx="5"/>
          </p:nvPr>
        </p:nvSpPr>
        <p:spPr/>
        <p:txBody>
          <a:bodyPr/>
          <a:lstStyle/>
          <a:p>
            <a:fld id="{8990E422-7BE9-4431-8144-326EBAC4EF3C}" type="slidenum">
              <a:rPr lang="en-IN" smtClean="0"/>
              <a:t>7</a:t>
            </a:fld>
            <a:endParaRPr lang="en-IN"/>
          </a:p>
        </p:txBody>
      </p:sp>
    </p:spTree>
    <p:extLst>
      <p:ext uri="{BB962C8B-B14F-4D97-AF65-F5344CB8AC3E}">
        <p14:creationId xmlns:p14="http://schemas.microsoft.com/office/powerpoint/2010/main" val="1054275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990E422-7BE9-4431-8144-326EBAC4EF3C}" type="slidenum">
              <a:rPr lang="en-IN" smtClean="0"/>
              <a:t>23</a:t>
            </a:fld>
            <a:endParaRPr lang="en-IN"/>
          </a:p>
        </p:txBody>
      </p:sp>
    </p:spTree>
    <p:extLst>
      <p:ext uri="{BB962C8B-B14F-4D97-AF65-F5344CB8AC3E}">
        <p14:creationId xmlns:p14="http://schemas.microsoft.com/office/powerpoint/2010/main" val="3922825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374151"/>
                </a:solidFill>
                <a:effectLst/>
                <a:latin typeface="Söhne"/>
              </a:rPr>
              <a:t>Explicit Input:</a:t>
            </a:r>
            <a:endParaRPr lang="en-US" b="0" i="0" dirty="0">
              <a:solidFill>
                <a:srgbClr val="374151"/>
              </a:solidFill>
              <a:effectLst/>
              <a:latin typeface="Söhne"/>
            </a:endParaRPr>
          </a:p>
          <a:p>
            <a:pPr marL="742950" lvl="1" indent="-285750" algn="l">
              <a:buFont typeface="+mj-lt"/>
              <a:buAutoNum type="arabicPeriod"/>
            </a:pPr>
            <a:r>
              <a:rPr lang="en-US" b="1" i="0" dirty="0">
                <a:solidFill>
                  <a:srgbClr val="374151"/>
                </a:solidFill>
                <a:effectLst/>
                <a:latin typeface="Söhne"/>
              </a:rPr>
              <a:t>Definition:</a:t>
            </a:r>
            <a:r>
              <a:rPr lang="en-US" b="0" i="0" dirty="0">
                <a:solidFill>
                  <a:srgbClr val="374151"/>
                </a:solidFill>
                <a:effectLst/>
                <a:latin typeface="Söhne"/>
              </a:rPr>
              <a:t> Explicit input is the information or data that is provided directly and clearly to a system or process.</a:t>
            </a:r>
          </a:p>
          <a:p>
            <a:pPr marL="742950" lvl="1" indent="-285750" algn="l">
              <a:buFont typeface="+mj-lt"/>
              <a:buAutoNum type="arabicPeriod"/>
            </a:pPr>
            <a:r>
              <a:rPr lang="en-US" b="1" i="0" dirty="0">
                <a:solidFill>
                  <a:srgbClr val="374151"/>
                </a:solidFill>
                <a:effectLst/>
                <a:latin typeface="Söhne"/>
              </a:rPr>
              <a:t>Example:</a:t>
            </a:r>
            <a:r>
              <a:rPr lang="en-US" b="0" i="0" dirty="0">
                <a:solidFill>
                  <a:srgbClr val="374151"/>
                </a:solidFill>
                <a:effectLst/>
                <a:latin typeface="Söhne"/>
              </a:rPr>
              <a:t> If you are using a computer, typing a message using a keyboard is an explicit input. The characters you type are explicitly given as input to the system.</a:t>
            </a:r>
          </a:p>
          <a:p>
            <a:pPr algn="l">
              <a:buFont typeface="+mj-lt"/>
              <a:buAutoNum type="arabicPeriod"/>
            </a:pPr>
            <a:r>
              <a:rPr lang="en-US" b="1" i="0" dirty="0">
                <a:solidFill>
                  <a:srgbClr val="374151"/>
                </a:solidFill>
                <a:effectLst/>
                <a:latin typeface="Söhne"/>
              </a:rPr>
              <a:t>Implicit Input:</a:t>
            </a:r>
            <a:endParaRPr lang="en-US" b="0" i="0" dirty="0">
              <a:solidFill>
                <a:srgbClr val="374151"/>
              </a:solidFill>
              <a:effectLst/>
              <a:latin typeface="Söhne"/>
            </a:endParaRPr>
          </a:p>
          <a:p>
            <a:pPr marL="742950" lvl="1" indent="-285750" algn="l">
              <a:buFont typeface="+mj-lt"/>
              <a:buAutoNum type="arabicPeriod"/>
            </a:pPr>
            <a:r>
              <a:rPr lang="en-US" b="1" i="0" dirty="0">
                <a:solidFill>
                  <a:srgbClr val="374151"/>
                </a:solidFill>
                <a:effectLst/>
                <a:latin typeface="Söhne"/>
              </a:rPr>
              <a:t>Definition:</a:t>
            </a:r>
            <a:r>
              <a:rPr lang="en-US" b="0" i="0" dirty="0">
                <a:solidFill>
                  <a:srgbClr val="374151"/>
                </a:solidFill>
                <a:effectLst/>
                <a:latin typeface="Söhne"/>
              </a:rPr>
              <a:t> Implicit input is information that is not explicitly provided but is inferred or assumed by the system or process.</a:t>
            </a:r>
          </a:p>
          <a:p>
            <a:pPr marL="742950" lvl="1" indent="-285750" algn="l">
              <a:buFont typeface="+mj-lt"/>
              <a:buAutoNum type="arabicPeriod"/>
            </a:pPr>
            <a:r>
              <a:rPr lang="en-US" b="1" i="0" dirty="0">
                <a:solidFill>
                  <a:srgbClr val="374151"/>
                </a:solidFill>
                <a:effectLst/>
                <a:latin typeface="Söhne"/>
              </a:rPr>
              <a:t>Example:</a:t>
            </a:r>
            <a:r>
              <a:rPr lang="en-US" b="0" i="0" dirty="0">
                <a:solidFill>
                  <a:srgbClr val="374151"/>
                </a:solidFill>
                <a:effectLst/>
                <a:latin typeface="Söhne"/>
              </a:rPr>
              <a:t> When you visit a website, your location may be implicitly determined based on your IP address. You may not have directly entered your location, but the system infers it for various purposes, such as providing localized content.</a:t>
            </a:r>
          </a:p>
          <a:p>
            <a:pPr algn="l">
              <a:buFont typeface="+mj-lt"/>
              <a:buAutoNum type="arabicPeriod"/>
            </a:pPr>
            <a:r>
              <a:rPr lang="en-US" b="1" i="0" dirty="0">
                <a:solidFill>
                  <a:srgbClr val="374151"/>
                </a:solidFill>
                <a:effectLst/>
                <a:latin typeface="Söhne"/>
              </a:rPr>
              <a:t>Explicit Output:</a:t>
            </a:r>
            <a:endParaRPr lang="en-US" b="0" i="0" dirty="0">
              <a:solidFill>
                <a:srgbClr val="374151"/>
              </a:solidFill>
              <a:effectLst/>
              <a:latin typeface="Söhne"/>
            </a:endParaRPr>
          </a:p>
          <a:p>
            <a:pPr marL="742950" lvl="1" indent="-285750" algn="l">
              <a:buFont typeface="+mj-lt"/>
              <a:buAutoNum type="arabicPeriod"/>
            </a:pPr>
            <a:r>
              <a:rPr lang="en-US" b="1" i="0" dirty="0">
                <a:solidFill>
                  <a:srgbClr val="374151"/>
                </a:solidFill>
                <a:effectLst/>
                <a:latin typeface="Söhne"/>
              </a:rPr>
              <a:t>Definition:</a:t>
            </a:r>
            <a:r>
              <a:rPr lang="en-US" b="0" i="0" dirty="0">
                <a:solidFill>
                  <a:srgbClr val="374151"/>
                </a:solidFill>
                <a:effectLst/>
                <a:latin typeface="Söhne"/>
              </a:rPr>
              <a:t> Explicit output is the clear and direct result or information produced by a system or process.</a:t>
            </a:r>
          </a:p>
          <a:p>
            <a:pPr marL="742950" lvl="1" indent="-285750" algn="l">
              <a:buFont typeface="+mj-lt"/>
              <a:buAutoNum type="arabicPeriod"/>
            </a:pPr>
            <a:r>
              <a:rPr lang="en-US" b="1" i="0" dirty="0">
                <a:solidFill>
                  <a:srgbClr val="374151"/>
                </a:solidFill>
                <a:effectLst/>
                <a:latin typeface="Söhne"/>
              </a:rPr>
              <a:t>Example:</a:t>
            </a:r>
            <a:r>
              <a:rPr lang="en-US" b="0" i="0" dirty="0">
                <a:solidFill>
                  <a:srgbClr val="374151"/>
                </a:solidFill>
                <a:effectLst/>
                <a:latin typeface="Söhne"/>
              </a:rPr>
              <a:t> In a calculator application, if you input 2 + 2, the explicit output would be the number 4 displayed on the screen. It is the direct and easily understandable result of the computation.</a:t>
            </a:r>
          </a:p>
          <a:p>
            <a:endParaRPr lang="en-IN" dirty="0"/>
          </a:p>
        </p:txBody>
      </p:sp>
      <p:sp>
        <p:nvSpPr>
          <p:cNvPr id="4" name="Slide Number Placeholder 3"/>
          <p:cNvSpPr>
            <a:spLocks noGrp="1"/>
          </p:cNvSpPr>
          <p:nvPr>
            <p:ph type="sldNum" sz="quarter" idx="5"/>
          </p:nvPr>
        </p:nvSpPr>
        <p:spPr/>
        <p:txBody>
          <a:bodyPr/>
          <a:lstStyle/>
          <a:p>
            <a:fld id="{8990E422-7BE9-4431-8144-326EBAC4EF3C}" type="slidenum">
              <a:rPr lang="en-IN" smtClean="0"/>
              <a:t>29</a:t>
            </a:fld>
            <a:endParaRPr lang="en-IN"/>
          </a:p>
        </p:txBody>
      </p:sp>
    </p:spTree>
    <p:extLst>
      <p:ext uri="{BB962C8B-B14F-4D97-AF65-F5344CB8AC3E}">
        <p14:creationId xmlns:p14="http://schemas.microsoft.com/office/powerpoint/2010/main" val="4209513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a:extLst>
              <a:ext uri="{FF2B5EF4-FFF2-40B4-BE49-F238E27FC236}">
                <a16:creationId xmlns:a16="http://schemas.microsoft.com/office/drawing/2014/main" id="{CEEAA1A5-8DE0-D91A-D04B-E9E4D2BA8CB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Notes Placeholder 2">
            <a:extLst>
              <a:ext uri="{FF2B5EF4-FFF2-40B4-BE49-F238E27FC236}">
                <a16:creationId xmlns:a16="http://schemas.microsoft.com/office/drawing/2014/main" id="{55277065-5CAA-BD07-F50C-41702D866AC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4" name="Slide Number Placeholder 3">
            <a:extLst>
              <a:ext uri="{FF2B5EF4-FFF2-40B4-BE49-F238E27FC236}">
                <a16:creationId xmlns:a16="http://schemas.microsoft.com/office/drawing/2014/main" id="{8364F4A1-5D3E-8A74-4571-77851AE1AF68}"/>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09A42DF-E7C8-42EE-BF97-4E12FF6FCABC}" type="slidenum">
              <a:rPr lang="en-GB" altLang="en-US">
                <a:latin typeface="Calibri" panose="020F0502020204030204" pitchFamily="34" charset="0"/>
              </a:rPr>
              <a:pPr eaLnBrk="1" hangingPunct="1"/>
              <a:t>49</a:t>
            </a:fld>
            <a:endParaRPr lang="en-GB" altLang="en-US">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a:extLst>
              <a:ext uri="{FF2B5EF4-FFF2-40B4-BE49-F238E27FC236}">
                <a16:creationId xmlns:a16="http://schemas.microsoft.com/office/drawing/2014/main" id="{50DB550C-DFA9-8E41-43B6-6A79A01420A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Notes Placeholder 2">
            <a:extLst>
              <a:ext uri="{FF2B5EF4-FFF2-40B4-BE49-F238E27FC236}">
                <a16:creationId xmlns:a16="http://schemas.microsoft.com/office/drawing/2014/main" id="{39CB5E85-3FCE-4FD2-47C5-93E0F2C0D60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Arial" panose="020B0604020202020204" pitchFamily="34" charset="0"/>
            </a:endParaRPr>
          </a:p>
        </p:txBody>
      </p:sp>
      <p:sp>
        <p:nvSpPr>
          <p:cNvPr id="80900" name="Slide Number Placeholder 3">
            <a:extLst>
              <a:ext uri="{FF2B5EF4-FFF2-40B4-BE49-F238E27FC236}">
                <a16:creationId xmlns:a16="http://schemas.microsoft.com/office/drawing/2014/main" id="{87EA9352-E08D-A530-5EFC-F15F61464F20}"/>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314127A-E9A6-41B3-B344-D11C699753DF}" type="slidenum">
              <a:rPr lang="en-US" altLang="en-US"/>
              <a:pPr eaLnBrk="1" hangingPunct="1"/>
              <a:t>50</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a:extLst>
              <a:ext uri="{FF2B5EF4-FFF2-40B4-BE49-F238E27FC236}">
                <a16:creationId xmlns:a16="http://schemas.microsoft.com/office/drawing/2014/main" id="{A0F0022F-9DA5-1183-A040-EDF0D2066DE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Notes Placeholder 2">
            <a:extLst>
              <a:ext uri="{FF2B5EF4-FFF2-40B4-BE49-F238E27FC236}">
                <a16:creationId xmlns:a16="http://schemas.microsoft.com/office/drawing/2014/main" id="{CBD06300-96D5-F2DC-A6C0-AFC78E48108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4" name="Slide Number Placeholder 3">
            <a:extLst>
              <a:ext uri="{FF2B5EF4-FFF2-40B4-BE49-F238E27FC236}">
                <a16:creationId xmlns:a16="http://schemas.microsoft.com/office/drawing/2014/main" id="{A47EA5F7-4C23-0DF9-6743-37FB170B3308}"/>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BC3FE66-A088-4F86-B984-E449AEDE169E}" type="slidenum">
              <a:rPr lang="en-GB" altLang="en-US">
                <a:latin typeface="Calibri" panose="020F0502020204030204" pitchFamily="34" charset="0"/>
              </a:rPr>
              <a:pPr eaLnBrk="1" hangingPunct="1"/>
              <a:t>51</a:t>
            </a:fld>
            <a:endParaRPr lang="en-GB" altLang="en-US">
              <a:latin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a:extLst>
              <a:ext uri="{FF2B5EF4-FFF2-40B4-BE49-F238E27FC236}">
                <a16:creationId xmlns:a16="http://schemas.microsoft.com/office/drawing/2014/main" id="{145F0F70-0EE3-5327-50B1-8213A5F2EAC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Notes Placeholder 2">
            <a:extLst>
              <a:ext uri="{FF2B5EF4-FFF2-40B4-BE49-F238E27FC236}">
                <a16:creationId xmlns:a16="http://schemas.microsoft.com/office/drawing/2014/main" id="{D5C5B07C-D9F6-AC63-8FDA-38CD7675BAD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Arial" panose="020B0604020202020204" pitchFamily="34" charset="0"/>
            </a:endParaRPr>
          </a:p>
        </p:txBody>
      </p:sp>
      <p:sp>
        <p:nvSpPr>
          <p:cNvPr id="81924" name="Slide Number Placeholder 3">
            <a:extLst>
              <a:ext uri="{FF2B5EF4-FFF2-40B4-BE49-F238E27FC236}">
                <a16:creationId xmlns:a16="http://schemas.microsoft.com/office/drawing/2014/main" id="{B3D2B014-ACCE-BC79-40CF-90C22913EAAD}"/>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D4387CD-AB0C-4FD6-BDD4-FC300247D681}" type="slidenum">
              <a:rPr lang="en-US" altLang="en-US"/>
              <a:pPr eaLnBrk="1" hangingPunct="1"/>
              <a:t>52</a:t>
            </a:fld>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a:extLst>
              <a:ext uri="{FF2B5EF4-FFF2-40B4-BE49-F238E27FC236}">
                <a16:creationId xmlns:a16="http://schemas.microsoft.com/office/drawing/2014/main" id="{8D8DFA6D-6230-EF2D-7FF7-2438AC86868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Notes Placeholder 2">
            <a:extLst>
              <a:ext uri="{FF2B5EF4-FFF2-40B4-BE49-F238E27FC236}">
                <a16:creationId xmlns:a16="http://schemas.microsoft.com/office/drawing/2014/main" id="{752554E6-7C0A-476C-5F50-B6549662241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4" name="Slide Number Placeholder 3">
            <a:extLst>
              <a:ext uri="{FF2B5EF4-FFF2-40B4-BE49-F238E27FC236}">
                <a16:creationId xmlns:a16="http://schemas.microsoft.com/office/drawing/2014/main" id="{1497F4AF-1901-71E2-66ED-89A4E2DB69A0}"/>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9938185-BE8F-46F0-9056-3CD5EFB41B1B}" type="slidenum">
              <a:rPr lang="en-GB" altLang="en-US">
                <a:latin typeface="Calibri" panose="020F0502020204030204" pitchFamily="34" charset="0"/>
              </a:rPr>
              <a:pPr eaLnBrk="1" hangingPunct="1"/>
              <a:t>53</a:t>
            </a:fld>
            <a:endParaRPr lang="en-GB" altLang="en-US">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A0C653E3-5565-4AE8-93C5-D821A48F853E}" type="datetime1">
              <a:rPr lang="en-IN" smtClean="0"/>
              <a:t>30-01-2024</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5425DBDA-E26A-47D5-BF85-D27E34BB6E0C}"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2431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09FDF24-2201-44E1-A247-F4398F65A306}" type="datetime1">
              <a:rPr lang="en-IN" smtClean="0"/>
              <a:t>30-01-2024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425DBDA-E26A-47D5-BF85-D27E34BB6E0C}" type="slidenum">
              <a:rPr lang="en-IN" smtClean="0"/>
              <a:t>‹#›</a:t>
            </a:fld>
            <a:endParaRPr lang="en-IN"/>
          </a:p>
        </p:txBody>
      </p:sp>
    </p:spTree>
    <p:extLst>
      <p:ext uri="{BB962C8B-B14F-4D97-AF65-F5344CB8AC3E}">
        <p14:creationId xmlns:p14="http://schemas.microsoft.com/office/powerpoint/2010/main" val="3614907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AEC2D8-D279-49E1-8B83-6999A76661C7}" type="datetime1">
              <a:rPr lang="en-IN" smtClean="0"/>
              <a:t>30-01-2024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25DBDA-E26A-47D5-BF85-D27E34BB6E0C}"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05396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E64CC-D704-4568-AC2D-A39510AF93AA}" type="datetime1">
              <a:rPr lang="en-IN" smtClean="0"/>
              <a:t>30-01-2024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25DBDA-E26A-47D5-BF85-D27E34BB6E0C}"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1047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AAB75F-973C-40B2-A7BD-D28DDFD49E62}" type="datetime1">
              <a:rPr lang="en-IN" smtClean="0"/>
              <a:t>30-01-2024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25DBDA-E26A-47D5-BF85-D27E34BB6E0C}" type="slidenum">
              <a:rPr lang="en-IN" smtClean="0"/>
              <a:t>‹#›</a:t>
            </a:fld>
            <a:endParaRPr lang="en-IN"/>
          </a:p>
        </p:txBody>
      </p:sp>
    </p:spTree>
    <p:extLst>
      <p:ext uri="{BB962C8B-B14F-4D97-AF65-F5344CB8AC3E}">
        <p14:creationId xmlns:p14="http://schemas.microsoft.com/office/powerpoint/2010/main" val="26074577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5FCCA2-13CF-4E90-8BAD-91F1CF304779}" type="datetime1">
              <a:rPr lang="en-IN" smtClean="0"/>
              <a:t>30-01-2024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25DBDA-E26A-47D5-BF85-D27E34BB6E0C}"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28961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FF5B7A-C9E0-4664-9631-8D2B69C591E8}" type="datetime1">
              <a:rPr lang="en-IN" smtClean="0"/>
              <a:t>30-01-2024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25DBDA-E26A-47D5-BF85-D27E34BB6E0C}"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26933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B1827F-7467-40D2-9C5B-6818F6948BA0}" type="datetime1">
              <a:rPr lang="en-IN" smtClean="0"/>
              <a:t>30-01-2024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25DBDA-E26A-47D5-BF85-D27E34BB6E0C}"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334168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BE8354-B069-4E19-9BFB-76E5EDC447BD}" type="datetime1">
              <a:rPr lang="en-IN" smtClean="0"/>
              <a:t>30-01-2024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25DBDA-E26A-47D5-BF85-D27E34BB6E0C}"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83932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309992-838C-41FC-87B0-1DB099A2CA20}" type="datetime1">
              <a:rPr lang="en-IN" smtClean="0"/>
              <a:t>30-01-2024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25DBDA-E26A-47D5-BF85-D27E34BB6E0C}" type="slidenum">
              <a:rPr lang="en-IN" smtClean="0"/>
              <a:t>‹#›</a:t>
            </a:fld>
            <a:endParaRPr lang="en-IN"/>
          </a:p>
        </p:txBody>
      </p:sp>
    </p:spTree>
    <p:extLst>
      <p:ext uri="{BB962C8B-B14F-4D97-AF65-F5344CB8AC3E}">
        <p14:creationId xmlns:p14="http://schemas.microsoft.com/office/powerpoint/2010/main" val="3704808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8C0E9F-BA71-4596-967E-3032635C067E}" type="datetime1">
              <a:rPr lang="en-IN" smtClean="0"/>
              <a:t>30-01-2024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25DBDA-E26A-47D5-BF85-D27E34BB6E0C}"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58432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435DC23-E438-4ABE-8A2F-5DE9F41C4B28}" type="datetime1">
              <a:rPr lang="en-IN" smtClean="0"/>
              <a:t>30-01-2024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425DBDA-E26A-47D5-BF85-D27E34BB6E0C}" type="slidenum">
              <a:rPr lang="en-IN" smtClean="0"/>
              <a:t>‹#›</a:t>
            </a:fld>
            <a:endParaRPr lang="en-IN"/>
          </a:p>
        </p:txBody>
      </p:sp>
    </p:spTree>
    <p:extLst>
      <p:ext uri="{BB962C8B-B14F-4D97-AF65-F5344CB8AC3E}">
        <p14:creationId xmlns:p14="http://schemas.microsoft.com/office/powerpoint/2010/main" val="1177995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611371-320D-4832-B2E3-B595CF7654A3}" type="datetime1">
              <a:rPr lang="en-IN" smtClean="0"/>
              <a:t>30-01-2024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425DBDA-E26A-47D5-BF85-D27E34BB6E0C}"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61373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F112FC-3E54-4FD2-B4BB-5A919241BC8C}" type="datetime1">
              <a:rPr lang="en-IN" smtClean="0"/>
              <a:t>30-01-2024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425DBDA-E26A-47D5-BF85-D27E34BB6E0C}"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71804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9F5D69-B17D-40F1-A23A-9365D0128A01}" type="datetime1">
              <a:rPr lang="en-IN" smtClean="0"/>
              <a:t>30-01-2024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425DBDA-E26A-47D5-BF85-D27E34BB6E0C}" type="slidenum">
              <a:rPr lang="en-IN" smtClean="0"/>
              <a:t>‹#›</a:t>
            </a:fld>
            <a:endParaRPr lang="en-IN"/>
          </a:p>
        </p:txBody>
      </p:sp>
    </p:spTree>
    <p:extLst>
      <p:ext uri="{BB962C8B-B14F-4D97-AF65-F5344CB8AC3E}">
        <p14:creationId xmlns:p14="http://schemas.microsoft.com/office/powerpoint/2010/main" val="3061542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9732ACF-F339-4F26-BE5A-DF9A1CB8A2E6}" type="datetime1">
              <a:rPr lang="en-IN" smtClean="0"/>
              <a:t>30-01-2024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425DBDA-E26A-47D5-BF85-D27E34BB6E0C}"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57460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E831AE-0392-4305-BBAF-7DF2EDB482F1}" type="datetime1">
              <a:rPr lang="en-IN" smtClean="0"/>
              <a:t>30-01-2024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425DBDA-E26A-47D5-BF85-D27E34BB6E0C}" type="slidenum">
              <a:rPr lang="en-IN" smtClean="0"/>
              <a:t>‹#›</a:t>
            </a:fld>
            <a:endParaRPr lang="en-IN"/>
          </a:p>
        </p:txBody>
      </p:sp>
    </p:spTree>
    <p:extLst>
      <p:ext uri="{BB962C8B-B14F-4D97-AF65-F5344CB8AC3E}">
        <p14:creationId xmlns:p14="http://schemas.microsoft.com/office/powerpoint/2010/main" val="41180278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07CC613-02F4-4793-A769-823D69950286}" type="datetime1">
              <a:rPr lang="en-IN" smtClean="0"/>
              <a:t>30-01-2024</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425DBDA-E26A-47D5-BF85-D27E34BB6E0C}" type="slidenum">
              <a:rPr lang="en-IN" smtClean="0"/>
              <a:t>‹#›</a:t>
            </a:fld>
            <a:endParaRPr lang="en-IN"/>
          </a:p>
        </p:txBody>
      </p:sp>
    </p:spTree>
    <p:extLst>
      <p:ext uri="{BB962C8B-B14F-4D97-AF65-F5344CB8AC3E}">
        <p14:creationId xmlns:p14="http://schemas.microsoft.com/office/powerpoint/2010/main" val="29570986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2E82C-DD90-C3FF-BDC4-652588F070FF}"/>
              </a:ext>
            </a:extLst>
          </p:cNvPr>
          <p:cNvSpPr>
            <a:spLocks noGrp="1"/>
          </p:cNvSpPr>
          <p:nvPr>
            <p:ph type="ctrTitle"/>
          </p:nvPr>
        </p:nvSpPr>
        <p:spPr>
          <a:xfrm>
            <a:off x="2692398" y="1652955"/>
            <a:ext cx="6815669" cy="1733710"/>
          </a:xfrm>
        </p:spPr>
        <p:txBody>
          <a:bodyPr>
            <a:noAutofit/>
          </a:bodyPr>
          <a:lstStyle/>
          <a:p>
            <a:r>
              <a:rPr lang="en-US" sz="3600" b="1" dirty="0">
                <a:solidFill>
                  <a:srgbClr val="FF0000"/>
                </a:solidFill>
              </a:rPr>
              <a:t>Chapter 1</a:t>
            </a:r>
            <a:br>
              <a:rPr lang="en-US" sz="3600" b="1" dirty="0">
                <a:solidFill>
                  <a:srgbClr val="FF0000"/>
                </a:solidFill>
              </a:rPr>
            </a:br>
            <a:r>
              <a:rPr lang="en-US" sz="3600" b="1" dirty="0">
                <a:solidFill>
                  <a:srgbClr val="FF0000"/>
                </a:solidFill>
              </a:rPr>
              <a:t>Introduction to Ubiquitous Computing</a:t>
            </a:r>
            <a:endParaRPr lang="en-IN" sz="3600" b="1" dirty="0">
              <a:solidFill>
                <a:srgbClr val="FF0000"/>
              </a:solidFill>
            </a:endParaRPr>
          </a:p>
        </p:txBody>
      </p:sp>
      <p:sp>
        <p:nvSpPr>
          <p:cNvPr id="3" name="Subtitle 2">
            <a:extLst>
              <a:ext uri="{FF2B5EF4-FFF2-40B4-BE49-F238E27FC236}">
                <a16:creationId xmlns:a16="http://schemas.microsoft.com/office/drawing/2014/main" id="{C371F6D4-DF82-FBC0-7582-FCDA0E4EF4EF}"/>
              </a:ext>
            </a:extLst>
          </p:cNvPr>
          <p:cNvSpPr>
            <a:spLocks noGrp="1"/>
          </p:cNvSpPr>
          <p:nvPr>
            <p:ph type="subTitle" idx="1"/>
          </p:nvPr>
        </p:nvSpPr>
        <p:spPr/>
        <p:txBody>
          <a:bodyPr>
            <a:normAutofit lnSpcReduction="10000"/>
          </a:bodyPr>
          <a:lstStyle/>
          <a:p>
            <a:r>
              <a:rPr lang="en-US" dirty="0"/>
              <a:t>Dr. Nilesh Madhukar Patil</a:t>
            </a:r>
          </a:p>
          <a:p>
            <a:r>
              <a:rPr lang="en-US" dirty="0"/>
              <a:t>Associate Professor</a:t>
            </a:r>
          </a:p>
          <a:p>
            <a:r>
              <a:rPr lang="en-US" dirty="0"/>
              <a:t>Computer Engineering Department</a:t>
            </a:r>
            <a:endParaRPr lang="en-IN" dirty="0"/>
          </a:p>
        </p:txBody>
      </p:sp>
    </p:spTree>
    <p:extLst>
      <p:ext uri="{BB962C8B-B14F-4D97-AF65-F5344CB8AC3E}">
        <p14:creationId xmlns:p14="http://schemas.microsoft.com/office/powerpoint/2010/main" val="3262175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8CD40-96F7-8D52-A149-5F38044023CB}"/>
              </a:ext>
            </a:extLst>
          </p:cNvPr>
          <p:cNvSpPr>
            <a:spLocks noGrp="1"/>
          </p:cNvSpPr>
          <p:nvPr>
            <p:ph type="title"/>
          </p:nvPr>
        </p:nvSpPr>
        <p:spPr/>
        <p:txBody>
          <a:bodyPr/>
          <a:lstStyle/>
          <a:p>
            <a:r>
              <a:rPr lang="en-US" dirty="0">
                <a:solidFill>
                  <a:srgbClr val="FF0000"/>
                </a:solidFill>
              </a:rPr>
              <a:t>The Major Trends in Computing</a:t>
            </a:r>
            <a:endParaRPr lang="en-IN" dirty="0">
              <a:solidFill>
                <a:srgbClr val="FF0000"/>
              </a:solidFill>
            </a:endParaRPr>
          </a:p>
        </p:txBody>
      </p:sp>
      <p:sp>
        <p:nvSpPr>
          <p:cNvPr id="3" name="Content Placeholder 2">
            <a:extLst>
              <a:ext uri="{FF2B5EF4-FFF2-40B4-BE49-F238E27FC236}">
                <a16:creationId xmlns:a16="http://schemas.microsoft.com/office/drawing/2014/main" id="{057A88A9-99A8-87A2-165D-6C9643269F5A}"/>
              </a:ext>
            </a:extLst>
          </p:cNvPr>
          <p:cNvSpPr>
            <a:spLocks noGrp="1"/>
          </p:cNvSpPr>
          <p:nvPr>
            <p:ph idx="1"/>
          </p:nvPr>
        </p:nvSpPr>
        <p:spPr>
          <a:xfrm>
            <a:off x="890954" y="2556932"/>
            <a:ext cx="3563815" cy="3318936"/>
          </a:xfrm>
        </p:spPr>
        <p:txBody>
          <a:bodyPr>
            <a:normAutofit fontScale="70000" lnSpcReduction="20000"/>
          </a:bodyPr>
          <a:lstStyle/>
          <a:p>
            <a:r>
              <a:rPr lang="en-US" dirty="0">
                <a:solidFill>
                  <a:srgbClr val="FF0000"/>
                </a:solidFill>
              </a:rPr>
              <a:t>Mainframe</a:t>
            </a:r>
          </a:p>
          <a:p>
            <a:pPr marL="514350" indent="-514350">
              <a:buFont typeface="+mj-lt"/>
              <a:buAutoNum type="romanLcPeriod"/>
            </a:pPr>
            <a:r>
              <a:rPr lang="en-US" dirty="0"/>
              <a:t>Many people, one computer</a:t>
            </a:r>
          </a:p>
          <a:p>
            <a:pPr marL="514350" indent="-514350">
              <a:buFont typeface="+mj-lt"/>
              <a:buAutoNum type="romanLcPeriod"/>
            </a:pPr>
            <a:r>
              <a:rPr lang="en-US" dirty="0"/>
              <a:t>Fixed, Central location</a:t>
            </a:r>
          </a:p>
          <a:p>
            <a:r>
              <a:rPr lang="en-US" dirty="0">
                <a:solidFill>
                  <a:srgbClr val="FF0000"/>
                </a:solidFill>
              </a:rPr>
              <a:t>PC</a:t>
            </a:r>
          </a:p>
          <a:p>
            <a:pPr marL="514350" indent="-514350">
              <a:buFont typeface="+mj-lt"/>
              <a:buAutoNum type="romanLcPeriod"/>
            </a:pPr>
            <a:r>
              <a:rPr lang="en-US" dirty="0"/>
              <a:t>One person, one computer</a:t>
            </a:r>
          </a:p>
          <a:p>
            <a:pPr marL="514350" indent="-514350">
              <a:buFont typeface="+mj-lt"/>
              <a:buAutoNum type="romanLcPeriod"/>
            </a:pPr>
            <a:r>
              <a:rPr lang="en-US" dirty="0"/>
              <a:t>Fixed location, decentralized</a:t>
            </a:r>
          </a:p>
          <a:p>
            <a:r>
              <a:rPr lang="en-US" dirty="0">
                <a:solidFill>
                  <a:srgbClr val="FF0000"/>
                </a:solidFill>
              </a:rPr>
              <a:t>Ubiquitous</a:t>
            </a:r>
          </a:p>
          <a:p>
            <a:pPr marL="514350" indent="-514350">
              <a:buFont typeface="+mj-lt"/>
              <a:buAutoNum type="romanLcPeriod"/>
            </a:pPr>
            <a:r>
              <a:rPr lang="en-US" dirty="0"/>
              <a:t>One person, many computers</a:t>
            </a:r>
          </a:p>
          <a:p>
            <a:pPr marL="514350" indent="-514350">
              <a:buFont typeface="+mj-lt"/>
              <a:buAutoNum type="romanLcPeriod"/>
            </a:pPr>
            <a:r>
              <a:rPr lang="en-US" dirty="0"/>
              <a:t>Mobile</a:t>
            </a:r>
          </a:p>
          <a:p>
            <a:endParaRPr lang="en-IN" dirty="0"/>
          </a:p>
        </p:txBody>
      </p:sp>
      <p:pic>
        <p:nvPicPr>
          <p:cNvPr id="4098" name="Picture 2" descr="What Is a Mainframe? | Definition from TechTarget">
            <a:extLst>
              <a:ext uri="{FF2B5EF4-FFF2-40B4-BE49-F238E27FC236}">
                <a16:creationId xmlns:a16="http://schemas.microsoft.com/office/drawing/2014/main" id="{E57D8B52-8465-C457-D773-B863E3E880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9020" y="2556932"/>
            <a:ext cx="1715965" cy="165946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ow Fast Does Your PC Really Need to Be?">
            <a:extLst>
              <a:ext uri="{FF2B5EF4-FFF2-40B4-BE49-F238E27FC236}">
                <a16:creationId xmlns:a16="http://schemas.microsoft.com/office/drawing/2014/main" id="{EDD1CCDD-6ADF-5761-DCD0-823D8B997843}"/>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4454768" y="4226165"/>
            <a:ext cx="1430217" cy="150641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pplied Sciences | Free Full-Text | Applications of Smart Glasses in  Applied Sciences: A Systematic Review">
            <a:extLst>
              <a:ext uri="{FF2B5EF4-FFF2-40B4-BE49-F238E27FC236}">
                <a16:creationId xmlns:a16="http://schemas.microsoft.com/office/drawing/2014/main" id="{687B0888-92D9-5F99-DD94-A32394A043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2861" y="5199764"/>
            <a:ext cx="1922585" cy="9470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7">
            <a:extLst>
              <a:ext uri="{FF2B5EF4-FFF2-40B4-BE49-F238E27FC236}">
                <a16:creationId xmlns:a16="http://schemas.microsoft.com/office/drawing/2014/main" id="{6D5218A3-D183-FF3D-690B-38EFAF12D2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7353" y="2477477"/>
            <a:ext cx="4697290" cy="3773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dash"/>
                <a:miter lim="800000"/>
                <a:headEnd/>
                <a:tailEnd/>
              </a14:hiddenLine>
            </a:ext>
          </a:extLst>
        </p:spPr>
      </p:pic>
    </p:spTree>
    <p:extLst>
      <p:ext uri="{BB962C8B-B14F-4D97-AF65-F5344CB8AC3E}">
        <p14:creationId xmlns:p14="http://schemas.microsoft.com/office/powerpoint/2010/main" val="379809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4C270-35DB-0883-1D13-836C07B40C69}"/>
              </a:ext>
            </a:extLst>
          </p:cNvPr>
          <p:cNvSpPr>
            <a:spLocks noGrp="1"/>
          </p:cNvSpPr>
          <p:nvPr>
            <p:ph type="title"/>
          </p:nvPr>
        </p:nvSpPr>
        <p:spPr/>
        <p:txBody>
          <a:bodyPr/>
          <a:lstStyle/>
          <a:p>
            <a:r>
              <a:rPr lang="en-IN" dirty="0">
                <a:solidFill>
                  <a:srgbClr val="FF0000"/>
                </a:solidFill>
              </a:rPr>
              <a:t>Current Technology Trends in </a:t>
            </a:r>
            <a:r>
              <a:rPr lang="en-IN" dirty="0" err="1">
                <a:solidFill>
                  <a:srgbClr val="FF0000"/>
                </a:solidFill>
              </a:rPr>
              <a:t>UbiCom</a:t>
            </a:r>
            <a:endParaRPr lang="en-IN" dirty="0">
              <a:solidFill>
                <a:srgbClr val="FF0000"/>
              </a:solidFill>
            </a:endParaRPr>
          </a:p>
        </p:txBody>
      </p:sp>
      <p:sp>
        <p:nvSpPr>
          <p:cNvPr id="3" name="Content Placeholder 2">
            <a:extLst>
              <a:ext uri="{FF2B5EF4-FFF2-40B4-BE49-F238E27FC236}">
                <a16:creationId xmlns:a16="http://schemas.microsoft.com/office/drawing/2014/main" id="{A7D1466E-D690-C5CA-FA53-65C4EA9490E2}"/>
              </a:ext>
            </a:extLst>
          </p:cNvPr>
          <p:cNvSpPr>
            <a:spLocks noGrp="1"/>
          </p:cNvSpPr>
          <p:nvPr>
            <p:ph idx="1"/>
          </p:nvPr>
        </p:nvSpPr>
        <p:spPr/>
        <p:txBody>
          <a:bodyPr/>
          <a:lstStyle/>
          <a:p>
            <a:r>
              <a:rPr lang="en-IN" dirty="0"/>
              <a:t>Sensors sensing our locations &amp; adapts it </a:t>
            </a:r>
          </a:p>
          <a:p>
            <a:r>
              <a:rPr lang="en-IN" dirty="0"/>
              <a:t>Positioning systems </a:t>
            </a:r>
          </a:p>
          <a:p>
            <a:r>
              <a:rPr lang="en-IN" dirty="0" err="1"/>
              <a:t>epaper</a:t>
            </a:r>
            <a:r>
              <a:rPr lang="en-IN" dirty="0"/>
              <a:t> &amp; </a:t>
            </a:r>
            <a:r>
              <a:rPr lang="en-IN" dirty="0" err="1"/>
              <a:t>ebooks</a:t>
            </a:r>
            <a:r>
              <a:rPr lang="en-IN" dirty="0"/>
              <a:t> </a:t>
            </a:r>
          </a:p>
          <a:p>
            <a:r>
              <a:rPr lang="en-IN" dirty="0"/>
              <a:t>Wired &amp; wireless network </a:t>
            </a:r>
          </a:p>
          <a:p>
            <a:r>
              <a:rPr lang="en-IN" dirty="0"/>
              <a:t>Electronic devices &amp; circuits </a:t>
            </a:r>
          </a:p>
          <a:p>
            <a:r>
              <a:rPr lang="en-IN" dirty="0"/>
              <a:t>Smart phones</a:t>
            </a:r>
          </a:p>
        </p:txBody>
      </p:sp>
    </p:spTree>
    <p:extLst>
      <p:ext uri="{BB962C8B-B14F-4D97-AF65-F5344CB8AC3E}">
        <p14:creationId xmlns:p14="http://schemas.microsoft.com/office/powerpoint/2010/main" val="1910122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a:extLst>
              <a:ext uri="{FF2B5EF4-FFF2-40B4-BE49-F238E27FC236}">
                <a16:creationId xmlns:a16="http://schemas.microsoft.com/office/drawing/2014/main" id="{4E3B838C-999B-76FB-581B-9BC81E4062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0738" y="621323"/>
            <a:ext cx="7819293" cy="561535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B40C9C2-E40C-535B-B936-10EAE0913B2F}"/>
              </a:ext>
            </a:extLst>
          </p:cNvPr>
          <p:cNvSpPr txBox="1"/>
          <p:nvPr/>
        </p:nvSpPr>
        <p:spPr>
          <a:xfrm>
            <a:off x="641838" y="934886"/>
            <a:ext cx="2628900" cy="830997"/>
          </a:xfrm>
          <a:prstGeom prst="rect">
            <a:avLst/>
          </a:prstGeom>
          <a:noFill/>
        </p:spPr>
        <p:txBody>
          <a:bodyPr wrap="square">
            <a:spAutoFit/>
          </a:bodyPr>
          <a:lstStyle/>
          <a:p>
            <a:r>
              <a:rPr lang="en-IN" sz="2400" dirty="0">
                <a:solidFill>
                  <a:srgbClr val="FF0000"/>
                </a:solidFill>
              </a:rPr>
              <a:t>Sensors sensing our locations &amp; adapts it </a:t>
            </a:r>
          </a:p>
        </p:txBody>
      </p:sp>
    </p:spTree>
    <p:extLst>
      <p:ext uri="{BB962C8B-B14F-4D97-AF65-F5344CB8AC3E}">
        <p14:creationId xmlns:p14="http://schemas.microsoft.com/office/powerpoint/2010/main" val="3597605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DDBC431-0276-9663-11DC-0E817E6A782E}"/>
              </a:ext>
            </a:extLst>
          </p:cNvPr>
          <p:cNvPicPr>
            <a:picLocks noChangeAspect="1"/>
          </p:cNvPicPr>
          <p:nvPr/>
        </p:nvPicPr>
        <p:blipFill>
          <a:blip r:embed="rId2"/>
          <a:stretch>
            <a:fillRect/>
          </a:stretch>
        </p:blipFill>
        <p:spPr>
          <a:xfrm>
            <a:off x="3821723" y="958686"/>
            <a:ext cx="6089039" cy="5289714"/>
          </a:xfrm>
          <a:prstGeom prst="rect">
            <a:avLst/>
          </a:prstGeom>
        </p:spPr>
      </p:pic>
      <p:sp>
        <p:nvSpPr>
          <p:cNvPr id="8" name="TextBox 7">
            <a:extLst>
              <a:ext uri="{FF2B5EF4-FFF2-40B4-BE49-F238E27FC236}">
                <a16:creationId xmlns:a16="http://schemas.microsoft.com/office/drawing/2014/main" id="{81926B6F-8EE4-FE41-A067-0571A83BEB3B}"/>
              </a:ext>
            </a:extLst>
          </p:cNvPr>
          <p:cNvSpPr txBox="1"/>
          <p:nvPr/>
        </p:nvSpPr>
        <p:spPr>
          <a:xfrm>
            <a:off x="747346" y="958686"/>
            <a:ext cx="2628900" cy="461665"/>
          </a:xfrm>
          <a:prstGeom prst="rect">
            <a:avLst/>
          </a:prstGeom>
          <a:noFill/>
        </p:spPr>
        <p:txBody>
          <a:bodyPr wrap="square">
            <a:spAutoFit/>
          </a:bodyPr>
          <a:lstStyle/>
          <a:p>
            <a:r>
              <a:rPr lang="en-IN" sz="2400" dirty="0">
                <a:solidFill>
                  <a:srgbClr val="FF0000"/>
                </a:solidFill>
              </a:rPr>
              <a:t>Positioning System</a:t>
            </a:r>
          </a:p>
        </p:txBody>
      </p:sp>
    </p:spTree>
    <p:extLst>
      <p:ext uri="{BB962C8B-B14F-4D97-AF65-F5344CB8AC3E}">
        <p14:creationId xmlns:p14="http://schemas.microsoft.com/office/powerpoint/2010/main" val="1499317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75B7B-690B-66A7-3903-B4B9FF1775BF}"/>
              </a:ext>
            </a:extLst>
          </p:cNvPr>
          <p:cNvSpPr>
            <a:spLocks noGrp="1"/>
          </p:cNvSpPr>
          <p:nvPr>
            <p:ph type="title"/>
          </p:nvPr>
        </p:nvSpPr>
        <p:spPr/>
        <p:txBody>
          <a:bodyPr/>
          <a:lstStyle/>
          <a:p>
            <a:r>
              <a:rPr lang="en-US" dirty="0" err="1">
                <a:solidFill>
                  <a:srgbClr val="FF0000"/>
                </a:solidFill>
              </a:rPr>
              <a:t>epaper</a:t>
            </a:r>
            <a:r>
              <a:rPr lang="en-US" dirty="0">
                <a:solidFill>
                  <a:srgbClr val="FF0000"/>
                </a:solidFill>
              </a:rPr>
              <a:t> and </a:t>
            </a:r>
            <a:r>
              <a:rPr lang="en-US" dirty="0" err="1">
                <a:solidFill>
                  <a:srgbClr val="FF0000"/>
                </a:solidFill>
              </a:rPr>
              <a:t>ebook</a:t>
            </a:r>
            <a:endParaRPr lang="en-IN" dirty="0">
              <a:solidFill>
                <a:srgbClr val="FF0000"/>
              </a:solidFill>
            </a:endParaRPr>
          </a:p>
        </p:txBody>
      </p:sp>
      <p:pic>
        <p:nvPicPr>
          <p:cNvPr id="4" name="Content Placeholder 3">
            <a:extLst>
              <a:ext uri="{FF2B5EF4-FFF2-40B4-BE49-F238E27FC236}">
                <a16:creationId xmlns:a16="http://schemas.microsoft.com/office/drawing/2014/main" id="{467C5253-1069-F231-226B-047FE5986400}"/>
              </a:ext>
            </a:extLst>
          </p:cNvPr>
          <p:cNvPicPr>
            <a:picLocks noGrp="1" noChangeAspect="1"/>
          </p:cNvPicPr>
          <p:nvPr>
            <p:ph idx="1"/>
          </p:nvPr>
        </p:nvPicPr>
        <p:blipFill>
          <a:blip r:embed="rId2"/>
          <a:stretch>
            <a:fillRect/>
          </a:stretch>
        </p:blipFill>
        <p:spPr>
          <a:xfrm>
            <a:off x="7165730" y="2569187"/>
            <a:ext cx="3045069" cy="2917213"/>
          </a:xfrm>
          <a:prstGeom prst="rect">
            <a:avLst/>
          </a:prstGeom>
        </p:spPr>
      </p:pic>
      <p:pic>
        <p:nvPicPr>
          <p:cNvPr id="8194" name="Picture 2" descr="Ebook Or EPaper">
            <a:extLst>
              <a:ext uri="{FF2B5EF4-FFF2-40B4-BE49-F238E27FC236}">
                <a16:creationId xmlns:a16="http://schemas.microsoft.com/office/drawing/2014/main" id="{857826A9-A718-F9E0-F678-711FEAFA2D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7982" y="2569187"/>
            <a:ext cx="4762500"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1015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B4F03-0975-0657-51B4-2CF94564468B}"/>
              </a:ext>
            </a:extLst>
          </p:cNvPr>
          <p:cNvSpPr>
            <a:spLocks noGrp="1"/>
          </p:cNvSpPr>
          <p:nvPr>
            <p:ph type="title"/>
          </p:nvPr>
        </p:nvSpPr>
        <p:spPr/>
        <p:txBody>
          <a:bodyPr/>
          <a:lstStyle/>
          <a:p>
            <a:r>
              <a:rPr lang="en-US" dirty="0">
                <a:solidFill>
                  <a:srgbClr val="FF0000"/>
                </a:solidFill>
              </a:rPr>
              <a:t>Wired and Wireless Network</a:t>
            </a:r>
            <a:endParaRPr lang="en-IN" dirty="0">
              <a:solidFill>
                <a:srgbClr val="FF0000"/>
              </a:solidFill>
            </a:endParaRPr>
          </a:p>
        </p:txBody>
      </p:sp>
      <p:pic>
        <p:nvPicPr>
          <p:cNvPr id="4" name="Content Placeholder 3">
            <a:extLst>
              <a:ext uri="{FF2B5EF4-FFF2-40B4-BE49-F238E27FC236}">
                <a16:creationId xmlns:a16="http://schemas.microsoft.com/office/drawing/2014/main" id="{65B64CB3-C5AB-7C4A-7017-9E93B486375C}"/>
              </a:ext>
            </a:extLst>
          </p:cNvPr>
          <p:cNvPicPr>
            <a:picLocks noGrp="1" noChangeAspect="1"/>
          </p:cNvPicPr>
          <p:nvPr>
            <p:ph idx="1"/>
          </p:nvPr>
        </p:nvPicPr>
        <p:blipFill>
          <a:blip r:embed="rId2"/>
          <a:stretch>
            <a:fillRect/>
          </a:stretch>
        </p:blipFill>
        <p:spPr>
          <a:xfrm>
            <a:off x="4292807" y="2557463"/>
            <a:ext cx="3606385" cy="3317875"/>
          </a:xfrm>
          <a:prstGeom prst="rect">
            <a:avLst/>
          </a:prstGeom>
        </p:spPr>
      </p:pic>
    </p:spTree>
    <p:extLst>
      <p:ext uri="{BB962C8B-B14F-4D97-AF65-F5344CB8AC3E}">
        <p14:creationId xmlns:p14="http://schemas.microsoft.com/office/powerpoint/2010/main" val="38835652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503EB-4AD7-9378-0FEB-5F8334CA5F39}"/>
              </a:ext>
            </a:extLst>
          </p:cNvPr>
          <p:cNvSpPr>
            <a:spLocks noGrp="1"/>
          </p:cNvSpPr>
          <p:nvPr>
            <p:ph type="title"/>
          </p:nvPr>
        </p:nvSpPr>
        <p:spPr/>
        <p:txBody>
          <a:bodyPr/>
          <a:lstStyle/>
          <a:p>
            <a:r>
              <a:rPr lang="en-US" dirty="0">
                <a:solidFill>
                  <a:srgbClr val="FF0000"/>
                </a:solidFill>
              </a:rPr>
              <a:t>Electronic Devices and Circuits</a:t>
            </a:r>
            <a:endParaRPr lang="en-IN" dirty="0">
              <a:solidFill>
                <a:srgbClr val="FF0000"/>
              </a:solidFill>
            </a:endParaRPr>
          </a:p>
        </p:txBody>
      </p:sp>
      <p:pic>
        <p:nvPicPr>
          <p:cNvPr id="9218" name="Picture 2" descr="System Architecture of the proposed Ubiquitous Smart Home | Download  Scientific Diagram">
            <a:extLst>
              <a:ext uri="{FF2B5EF4-FFF2-40B4-BE49-F238E27FC236}">
                <a16:creationId xmlns:a16="http://schemas.microsoft.com/office/drawing/2014/main" id="{50C6BD9C-080E-45CF-CB95-2E014FA79D0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61565" y="2557993"/>
            <a:ext cx="5623391" cy="3317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7772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CBD71-9BD0-87BE-4AAF-291FFA00CFEE}"/>
              </a:ext>
            </a:extLst>
          </p:cNvPr>
          <p:cNvSpPr>
            <a:spLocks noGrp="1"/>
          </p:cNvSpPr>
          <p:nvPr>
            <p:ph type="title"/>
          </p:nvPr>
        </p:nvSpPr>
        <p:spPr/>
        <p:txBody>
          <a:bodyPr/>
          <a:lstStyle/>
          <a:p>
            <a:r>
              <a:rPr lang="en-US" dirty="0">
                <a:solidFill>
                  <a:srgbClr val="FF0000"/>
                </a:solidFill>
              </a:rPr>
              <a:t>Smart phones</a:t>
            </a:r>
            <a:endParaRPr lang="en-IN" dirty="0">
              <a:solidFill>
                <a:srgbClr val="FF0000"/>
              </a:solidFill>
            </a:endParaRPr>
          </a:p>
        </p:txBody>
      </p:sp>
      <p:pic>
        <p:nvPicPr>
          <p:cNvPr id="10242" name="Picture 2" descr="Ubiquitous computing – News, Research and Analysis – The Conversation –  page 1">
            <a:extLst>
              <a:ext uri="{FF2B5EF4-FFF2-40B4-BE49-F238E27FC236}">
                <a16:creationId xmlns:a16="http://schemas.microsoft.com/office/drawing/2014/main" id="{55E38D5C-8E3B-4F0B-804A-F0ACB0BC3AC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0451" y="2627436"/>
            <a:ext cx="3076575" cy="14859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6E87A15-2133-0856-D410-981AAEA41E83}"/>
              </a:ext>
            </a:extLst>
          </p:cNvPr>
          <p:cNvPicPr>
            <a:picLocks noChangeAspect="1"/>
          </p:cNvPicPr>
          <p:nvPr/>
        </p:nvPicPr>
        <p:blipFill>
          <a:blip r:embed="rId3"/>
          <a:stretch>
            <a:fillRect/>
          </a:stretch>
        </p:blipFill>
        <p:spPr>
          <a:xfrm>
            <a:off x="970450" y="4455318"/>
            <a:ext cx="3076575" cy="1619250"/>
          </a:xfrm>
          <a:prstGeom prst="rect">
            <a:avLst/>
          </a:prstGeom>
        </p:spPr>
      </p:pic>
      <p:pic>
        <p:nvPicPr>
          <p:cNvPr id="5" name="Picture 4">
            <a:extLst>
              <a:ext uri="{FF2B5EF4-FFF2-40B4-BE49-F238E27FC236}">
                <a16:creationId xmlns:a16="http://schemas.microsoft.com/office/drawing/2014/main" id="{75B21AA1-0A16-0A7E-C760-F35467B72728}"/>
              </a:ext>
            </a:extLst>
          </p:cNvPr>
          <p:cNvPicPr>
            <a:picLocks noChangeAspect="1"/>
          </p:cNvPicPr>
          <p:nvPr/>
        </p:nvPicPr>
        <p:blipFill>
          <a:blip r:embed="rId4"/>
          <a:stretch>
            <a:fillRect/>
          </a:stretch>
        </p:blipFill>
        <p:spPr>
          <a:xfrm>
            <a:off x="4445611" y="2627436"/>
            <a:ext cx="6775938" cy="3551448"/>
          </a:xfrm>
          <a:prstGeom prst="rect">
            <a:avLst/>
          </a:prstGeom>
        </p:spPr>
      </p:pic>
    </p:spTree>
    <p:extLst>
      <p:ext uri="{BB962C8B-B14F-4D97-AF65-F5344CB8AC3E}">
        <p14:creationId xmlns:p14="http://schemas.microsoft.com/office/powerpoint/2010/main" val="18369250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6C3A5-F6B6-2906-1FC9-E540A0A41B9A}"/>
              </a:ext>
            </a:extLst>
          </p:cNvPr>
          <p:cNvSpPr>
            <a:spLocks noGrp="1"/>
          </p:cNvSpPr>
          <p:nvPr>
            <p:ph type="title"/>
          </p:nvPr>
        </p:nvSpPr>
        <p:spPr/>
        <p:txBody>
          <a:bodyPr/>
          <a:lstStyle/>
          <a:p>
            <a:r>
              <a:rPr lang="en-US" dirty="0" err="1">
                <a:solidFill>
                  <a:srgbClr val="FF0000"/>
                </a:solidFill>
              </a:rPr>
              <a:t>UbiCom</a:t>
            </a:r>
            <a:r>
              <a:rPr lang="en-US" dirty="0">
                <a:solidFill>
                  <a:srgbClr val="FF0000"/>
                </a:solidFill>
              </a:rPr>
              <a:t> Scenarios</a:t>
            </a:r>
            <a:endParaRPr lang="en-IN" dirty="0">
              <a:solidFill>
                <a:srgbClr val="FF0000"/>
              </a:solidFill>
            </a:endParaRPr>
          </a:p>
        </p:txBody>
      </p:sp>
      <p:sp>
        <p:nvSpPr>
          <p:cNvPr id="3" name="Content Placeholder 2">
            <a:extLst>
              <a:ext uri="{FF2B5EF4-FFF2-40B4-BE49-F238E27FC236}">
                <a16:creationId xmlns:a16="http://schemas.microsoft.com/office/drawing/2014/main" id="{587DB1A4-6204-20C3-9FEB-5014F48B3A91}"/>
              </a:ext>
            </a:extLst>
          </p:cNvPr>
          <p:cNvSpPr>
            <a:spLocks noGrp="1"/>
          </p:cNvSpPr>
          <p:nvPr>
            <p:ph idx="1"/>
          </p:nvPr>
        </p:nvSpPr>
        <p:spPr/>
        <p:txBody>
          <a:bodyPr/>
          <a:lstStyle/>
          <a:p>
            <a:pPr algn="just"/>
            <a:r>
              <a:rPr lang="en-US" dirty="0"/>
              <a:t>4 scenarios illustrate a range of benefits and challenges of ubiquitous computing:</a:t>
            </a:r>
          </a:p>
          <a:p>
            <a:pPr marL="457200" indent="-457200">
              <a:buFont typeface="+mj-lt"/>
              <a:buAutoNum type="arabicPeriod"/>
            </a:pPr>
            <a:r>
              <a:rPr lang="en-US" dirty="0"/>
              <a:t>Personal memories</a:t>
            </a:r>
          </a:p>
          <a:p>
            <a:pPr marL="457200" indent="-457200">
              <a:buFont typeface="+mj-lt"/>
              <a:buAutoNum type="arabicPeriod"/>
            </a:pPr>
            <a:r>
              <a:rPr lang="en-US" dirty="0"/>
              <a:t>Adaptive Transport Scheduled Service</a:t>
            </a:r>
          </a:p>
          <a:p>
            <a:pPr marL="457200" indent="-457200">
              <a:buFont typeface="+mj-lt"/>
              <a:buAutoNum type="arabicPeriod"/>
            </a:pPr>
            <a:r>
              <a:rPr lang="en-US" dirty="0"/>
              <a:t>Foodstuff management</a:t>
            </a:r>
          </a:p>
          <a:p>
            <a:pPr marL="457200" indent="-457200">
              <a:buFont typeface="+mj-lt"/>
              <a:buAutoNum type="arabicPeriod"/>
            </a:pPr>
            <a:r>
              <a:rPr lang="en-US" dirty="0"/>
              <a:t>Utility regulation</a:t>
            </a:r>
            <a:endParaRPr lang="en-IN" dirty="0"/>
          </a:p>
        </p:txBody>
      </p:sp>
    </p:spTree>
    <p:extLst>
      <p:ext uri="{BB962C8B-B14F-4D97-AF65-F5344CB8AC3E}">
        <p14:creationId xmlns:p14="http://schemas.microsoft.com/office/powerpoint/2010/main" val="449563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E79CF-6B85-9147-B4D4-68BB100B1E85}"/>
              </a:ext>
            </a:extLst>
          </p:cNvPr>
          <p:cNvSpPr>
            <a:spLocks noGrp="1"/>
          </p:cNvSpPr>
          <p:nvPr>
            <p:ph type="title"/>
          </p:nvPr>
        </p:nvSpPr>
        <p:spPr/>
        <p:txBody>
          <a:bodyPr/>
          <a:lstStyle/>
          <a:p>
            <a:r>
              <a:rPr lang="en-IN" dirty="0">
                <a:solidFill>
                  <a:srgbClr val="FF0000"/>
                </a:solidFill>
              </a:rPr>
              <a:t>Personal Memories Scenario (1/4)</a:t>
            </a:r>
          </a:p>
        </p:txBody>
      </p:sp>
      <p:sp>
        <p:nvSpPr>
          <p:cNvPr id="3" name="Content Placeholder 2">
            <a:extLst>
              <a:ext uri="{FF2B5EF4-FFF2-40B4-BE49-F238E27FC236}">
                <a16:creationId xmlns:a16="http://schemas.microsoft.com/office/drawing/2014/main" id="{266B1658-86EE-3872-1CD7-32BF255CF070}"/>
              </a:ext>
            </a:extLst>
          </p:cNvPr>
          <p:cNvSpPr>
            <a:spLocks noGrp="1"/>
          </p:cNvSpPr>
          <p:nvPr>
            <p:ph idx="1"/>
          </p:nvPr>
        </p:nvSpPr>
        <p:spPr>
          <a:xfrm>
            <a:off x="921729" y="2556932"/>
            <a:ext cx="10496548" cy="3318936"/>
          </a:xfrm>
        </p:spPr>
        <p:txBody>
          <a:bodyPr>
            <a:normAutofit lnSpcReduction="10000"/>
          </a:bodyPr>
          <a:lstStyle/>
          <a:p>
            <a:r>
              <a:rPr lang="en-US" dirty="0">
                <a:solidFill>
                  <a:srgbClr val="7030A0"/>
                </a:solidFill>
              </a:rPr>
              <a:t>How we were &amp; we are recording personal memory of physical world ?</a:t>
            </a:r>
          </a:p>
          <a:p>
            <a:r>
              <a:rPr lang="en-IN" dirty="0">
                <a:solidFill>
                  <a:schemeClr val="tx1"/>
                </a:solidFill>
              </a:rPr>
              <a:t>Up until about 1980s, photography would entail: </a:t>
            </a:r>
          </a:p>
          <a:p>
            <a:pPr>
              <a:buFont typeface="Wingdings" panose="05000000000000000000" pitchFamily="2" charset="2"/>
              <a:buChar char="q"/>
            </a:pPr>
            <a:r>
              <a:rPr lang="en-IN" dirty="0">
                <a:solidFill>
                  <a:schemeClr val="tx1"/>
                </a:solidFill>
              </a:rPr>
              <a:t>Manual light reading</a:t>
            </a:r>
          </a:p>
          <a:p>
            <a:pPr>
              <a:buFont typeface="Wingdings" panose="05000000000000000000" pitchFamily="2" charset="2"/>
              <a:buChar char="q"/>
            </a:pPr>
            <a:r>
              <a:rPr lang="en-IN" dirty="0">
                <a:solidFill>
                  <a:schemeClr val="tx1"/>
                </a:solidFill>
              </a:rPr>
              <a:t>Setting aperture &amp; camera shutter speed</a:t>
            </a:r>
          </a:p>
          <a:p>
            <a:pPr>
              <a:buFont typeface="Wingdings" panose="05000000000000000000" pitchFamily="2" charset="2"/>
              <a:buChar char="q"/>
            </a:pPr>
            <a:r>
              <a:rPr lang="en-IN" dirty="0">
                <a:solidFill>
                  <a:schemeClr val="tx1"/>
                </a:solidFill>
              </a:rPr>
              <a:t>Manually focusing lenses system</a:t>
            </a:r>
          </a:p>
          <a:p>
            <a:pPr>
              <a:buFont typeface="Wingdings" panose="05000000000000000000" pitchFamily="2" charset="2"/>
              <a:buChar char="q"/>
            </a:pPr>
            <a:r>
              <a:rPr lang="en-IN" dirty="0">
                <a:solidFill>
                  <a:schemeClr val="tx1"/>
                </a:solidFill>
              </a:rPr>
              <a:t>Camera film (with 12 – 36 images) was sequential</a:t>
            </a:r>
          </a:p>
          <a:p>
            <a:pPr>
              <a:buFont typeface="Wingdings" panose="05000000000000000000" pitchFamily="2" charset="2"/>
              <a:buChar char="q"/>
            </a:pPr>
            <a:r>
              <a:rPr lang="en-IN" dirty="0">
                <a:solidFill>
                  <a:schemeClr val="tx1"/>
                </a:solidFill>
              </a:rPr>
              <a:t>Specialist film processing company</a:t>
            </a:r>
          </a:p>
        </p:txBody>
      </p:sp>
      <p:pic>
        <p:nvPicPr>
          <p:cNvPr id="4" name="Picture 3">
            <a:extLst>
              <a:ext uri="{FF2B5EF4-FFF2-40B4-BE49-F238E27FC236}">
                <a16:creationId xmlns:a16="http://schemas.microsoft.com/office/drawing/2014/main" id="{BD1D8827-7660-0242-FF52-2447FC88B4AB}"/>
              </a:ext>
            </a:extLst>
          </p:cNvPr>
          <p:cNvPicPr>
            <a:picLocks noChangeAspect="1"/>
          </p:cNvPicPr>
          <p:nvPr/>
        </p:nvPicPr>
        <p:blipFill>
          <a:blip r:embed="rId2"/>
          <a:stretch>
            <a:fillRect/>
          </a:stretch>
        </p:blipFill>
        <p:spPr>
          <a:xfrm>
            <a:off x="7221415" y="3158067"/>
            <a:ext cx="4196862" cy="2717801"/>
          </a:xfrm>
          <a:prstGeom prst="rect">
            <a:avLst/>
          </a:prstGeom>
        </p:spPr>
      </p:pic>
    </p:spTree>
    <p:extLst>
      <p:ext uri="{BB962C8B-B14F-4D97-AF65-F5344CB8AC3E}">
        <p14:creationId xmlns:p14="http://schemas.microsoft.com/office/powerpoint/2010/main" val="1889967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48AF7-1DB8-A2C0-DBA8-0E44AE2C3ECF}"/>
              </a:ext>
            </a:extLst>
          </p:cNvPr>
          <p:cNvSpPr>
            <a:spLocks noGrp="1"/>
          </p:cNvSpPr>
          <p:nvPr>
            <p:ph type="title"/>
          </p:nvPr>
        </p:nvSpPr>
        <p:spPr/>
        <p:txBody>
          <a:bodyPr/>
          <a:lstStyle/>
          <a:p>
            <a:r>
              <a:rPr lang="en-US" dirty="0"/>
              <a:t>Topics to be covered…</a:t>
            </a:r>
            <a:endParaRPr lang="en-IN" dirty="0"/>
          </a:p>
        </p:txBody>
      </p:sp>
      <p:graphicFrame>
        <p:nvGraphicFramePr>
          <p:cNvPr id="4" name="Content Placeholder 2">
            <a:extLst>
              <a:ext uri="{FF2B5EF4-FFF2-40B4-BE49-F238E27FC236}">
                <a16:creationId xmlns:a16="http://schemas.microsoft.com/office/drawing/2014/main" id="{ED5AC281-5B77-B305-48B6-8D9CFD2963CC}"/>
              </a:ext>
            </a:extLst>
          </p:cNvPr>
          <p:cNvGraphicFramePr>
            <a:graphicFrameLocks noGrp="1"/>
          </p:cNvGraphicFramePr>
          <p:nvPr>
            <p:ph idx="1"/>
            <p:extLst>
              <p:ext uri="{D42A27DB-BD31-4B8C-83A1-F6EECF244321}">
                <p14:modId xmlns:p14="http://schemas.microsoft.com/office/powerpoint/2010/main" val="666074079"/>
              </p:ext>
            </p:extLst>
          </p:nvPr>
        </p:nvGraphicFramePr>
        <p:xfrm>
          <a:off x="1295400" y="2557463"/>
          <a:ext cx="9601200" cy="3317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47317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AA7C0-E093-7D8F-3EFB-98588C03070E}"/>
              </a:ext>
            </a:extLst>
          </p:cNvPr>
          <p:cNvSpPr>
            <a:spLocks noGrp="1"/>
          </p:cNvSpPr>
          <p:nvPr>
            <p:ph type="title"/>
          </p:nvPr>
        </p:nvSpPr>
        <p:spPr/>
        <p:txBody>
          <a:bodyPr/>
          <a:lstStyle/>
          <a:p>
            <a:r>
              <a:rPr lang="en-IN" dirty="0">
                <a:solidFill>
                  <a:srgbClr val="FF0000"/>
                </a:solidFill>
              </a:rPr>
              <a:t>Personal Memories Scenario (2/4)</a:t>
            </a:r>
            <a:endParaRPr lang="en-IN" dirty="0"/>
          </a:p>
        </p:txBody>
      </p:sp>
      <p:sp>
        <p:nvSpPr>
          <p:cNvPr id="3" name="Content Placeholder 2">
            <a:extLst>
              <a:ext uri="{FF2B5EF4-FFF2-40B4-BE49-F238E27FC236}">
                <a16:creationId xmlns:a16="http://schemas.microsoft.com/office/drawing/2014/main" id="{2F76E9F6-7B88-300E-2294-B0824AE26540}"/>
              </a:ext>
            </a:extLst>
          </p:cNvPr>
          <p:cNvSpPr>
            <a:spLocks noGrp="1"/>
          </p:cNvSpPr>
          <p:nvPr>
            <p:ph idx="1"/>
          </p:nvPr>
        </p:nvSpPr>
        <p:spPr/>
        <p:txBody>
          <a:bodyPr>
            <a:normAutofit fontScale="77500" lnSpcReduction="20000"/>
          </a:bodyPr>
          <a:lstStyle/>
          <a:p>
            <a:r>
              <a:rPr lang="en-US" dirty="0">
                <a:solidFill>
                  <a:srgbClr val="7030A0"/>
                </a:solidFill>
              </a:rPr>
              <a:t>How can we enhance the personal memories service using </a:t>
            </a:r>
            <a:r>
              <a:rPr lang="en-US" dirty="0" err="1">
                <a:solidFill>
                  <a:srgbClr val="7030A0"/>
                </a:solidFill>
              </a:rPr>
              <a:t>UbiCom</a:t>
            </a:r>
            <a:r>
              <a:rPr lang="en-US" dirty="0">
                <a:solidFill>
                  <a:srgbClr val="7030A0"/>
                </a:solidFill>
              </a:rPr>
              <a:t>?</a:t>
            </a:r>
          </a:p>
          <a:p>
            <a:r>
              <a:rPr lang="en-IN" dirty="0">
                <a:solidFill>
                  <a:schemeClr val="tx1"/>
                </a:solidFill>
              </a:rPr>
              <a:t>Digital Camera:</a:t>
            </a:r>
          </a:p>
          <a:p>
            <a:pPr>
              <a:buFont typeface="Wingdings" panose="05000000000000000000" pitchFamily="2" charset="2"/>
              <a:buChar char="q"/>
            </a:pPr>
            <a:r>
              <a:rPr lang="en-IN" dirty="0">
                <a:solidFill>
                  <a:schemeClr val="tx1"/>
                </a:solidFill>
              </a:rPr>
              <a:t>Automatic capturing on inbuilt display</a:t>
            </a:r>
          </a:p>
          <a:p>
            <a:pPr>
              <a:buFont typeface="Wingdings" panose="05000000000000000000" pitchFamily="2" charset="2"/>
              <a:buChar char="q"/>
            </a:pPr>
            <a:r>
              <a:rPr lang="en-IN" dirty="0">
                <a:solidFill>
                  <a:schemeClr val="tx1"/>
                </a:solidFill>
              </a:rPr>
              <a:t>Context of recording</a:t>
            </a:r>
          </a:p>
          <a:p>
            <a:pPr>
              <a:buFont typeface="Wingdings" panose="05000000000000000000" pitchFamily="2" charset="2"/>
              <a:buChar char="q"/>
            </a:pPr>
            <a:r>
              <a:rPr lang="en-IN" dirty="0">
                <a:solidFill>
                  <a:schemeClr val="tx1"/>
                </a:solidFill>
              </a:rPr>
              <a:t>Modifications</a:t>
            </a:r>
          </a:p>
          <a:p>
            <a:pPr>
              <a:buFont typeface="Wingdings" panose="05000000000000000000" pitchFamily="2" charset="2"/>
              <a:buChar char="q"/>
            </a:pPr>
            <a:r>
              <a:rPr lang="en-IN" dirty="0">
                <a:solidFill>
                  <a:schemeClr val="tx1"/>
                </a:solidFill>
              </a:rPr>
              <a:t>Simple UI</a:t>
            </a:r>
          </a:p>
          <a:p>
            <a:pPr>
              <a:buFont typeface="Wingdings" panose="05000000000000000000" pitchFamily="2" charset="2"/>
              <a:buChar char="q"/>
            </a:pPr>
            <a:r>
              <a:rPr lang="en-IN" dirty="0">
                <a:solidFill>
                  <a:schemeClr val="tx1"/>
                </a:solidFill>
              </a:rPr>
              <a:t>Immediate viewing</a:t>
            </a:r>
          </a:p>
          <a:p>
            <a:pPr>
              <a:buFont typeface="Wingdings" panose="05000000000000000000" pitchFamily="2" charset="2"/>
              <a:buChar char="q"/>
            </a:pPr>
            <a:r>
              <a:rPr lang="en-IN" dirty="0">
                <a:solidFill>
                  <a:schemeClr val="tx1"/>
                </a:solidFill>
              </a:rPr>
              <a:t>AV databases, IP &amp; MEMS can be used.</a:t>
            </a:r>
          </a:p>
          <a:p>
            <a:pPr>
              <a:buFont typeface="Wingdings" panose="05000000000000000000" pitchFamily="2" charset="2"/>
              <a:buChar char="q"/>
            </a:pPr>
            <a:r>
              <a:rPr lang="en-IN" dirty="0">
                <a:solidFill>
                  <a:schemeClr val="tx1"/>
                </a:solidFill>
              </a:rPr>
              <a:t>Has capability to discover specific type of ICT devices </a:t>
            </a:r>
          </a:p>
        </p:txBody>
      </p:sp>
    </p:spTree>
    <p:extLst>
      <p:ext uri="{BB962C8B-B14F-4D97-AF65-F5344CB8AC3E}">
        <p14:creationId xmlns:p14="http://schemas.microsoft.com/office/powerpoint/2010/main" val="998390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68B39-6B21-99A2-7D80-7BF86173173A}"/>
              </a:ext>
            </a:extLst>
          </p:cNvPr>
          <p:cNvSpPr>
            <a:spLocks noGrp="1"/>
          </p:cNvSpPr>
          <p:nvPr>
            <p:ph type="title"/>
          </p:nvPr>
        </p:nvSpPr>
        <p:spPr/>
        <p:txBody>
          <a:bodyPr/>
          <a:lstStyle/>
          <a:p>
            <a:r>
              <a:rPr lang="en-IN" dirty="0">
                <a:solidFill>
                  <a:srgbClr val="FF0000"/>
                </a:solidFill>
              </a:rPr>
              <a:t>Personal Memories Scenario (3/4)</a:t>
            </a:r>
            <a:endParaRPr lang="en-IN" dirty="0"/>
          </a:p>
        </p:txBody>
      </p:sp>
      <p:pic>
        <p:nvPicPr>
          <p:cNvPr id="5" name="Content Placeholder 4">
            <a:extLst>
              <a:ext uri="{FF2B5EF4-FFF2-40B4-BE49-F238E27FC236}">
                <a16:creationId xmlns:a16="http://schemas.microsoft.com/office/drawing/2014/main" id="{70AAA878-91CE-D297-3D50-B879CE93CC9D}"/>
              </a:ext>
            </a:extLst>
          </p:cNvPr>
          <p:cNvPicPr>
            <a:picLocks noGrp="1" noChangeAspect="1"/>
          </p:cNvPicPr>
          <p:nvPr>
            <p:ph idx="1"/>
          </p:nvPr>
        </p:nvPicPr>
        <p:blipFill>
          <a:blip r:embed="rId2"/>
          <a:stretch>
            <a:fillRect/>
          </a:stretch>
        </p:blipFill>
        <p:spPr>
          <a:xfrm>
            <a:off x="5181602" y="2438930"/>
            <a:ext cx="5568462" cy="3436938"/>
          </a:xfrm>
        </p:spPr>
      </p:pic>
      <p:sp>
        <p:nvSpPr>
          <p:cNvPr id="7" name="TextBox 6">
            <a:extLst>
              <a:ext uri="{FF2B5EF4-FFF2-40B4-BE49-F238E27FC236}">
                <a16:creationId xmlns:a16="http://schemas.microsoft.com/office/drawing/2014/main" id="{04EE7D25-B776-D206-B341-B888E974AECF}"/>
              </a:ext>
            </a:extLst>
          </p:cNvPr>
          <p:cNvSpPr txBox="1"/>
          <p:nvPr/>
        </p:nvSpPr>
        <p:spPr>
          <a:xfrm>
            <a:off x="852854" y="2505670"/>
            <a:ext cx="3648808" cy="1477328"/>
          </a:xfrm>
          <a:prstGeom prst="rect">
            <a:avLst/>
          </a:prstGeom>
          <a:noFill/>
        </p:spPr>
        <p:txBody>
          <a:bodyPr wrap="square">
            <a:spAutoFit/>
          </a:bodyPr>
          <a:lstStyle/>
          <a:p>
            <a:pPr algn="just"/>
            <a:r>
              <a:rPr lang="en-US" dirty="0"/>
              <a:t>The AV recording is person aware, location aware (via GPS), time aware and networked to interact with other ICT devices such as printers and a family and friends database.</a:t>
            </a:r>
            <a:endParaRPr lang="en-IN" dirty="0"/>
          </a:p>
        </p:txBody>
      </p:sp>
    </p:spTree>
    <p:extLst>
      <p:ext uri="{BB962C8B-B14F-4D97-AF65-F5344CB8AC3E}">
        <p14:creationId xmlns:p14="http://schemas.microsoft.com/office/powerpoint/2010/main" val="2815667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00772-4855-4162-2110-256D36B9D836}"/>
              </a:ext>
            </a:extLst>
          </p:cNvPr>
          <p:cNvSpPr>
            <a:spLocks noGrp="1"/>
          </p:cNvSpPr>
          <p:nvPr>
            <p:ph type="title"/>
          </p:nvPr>
        </p:nvSpPr>
        <p:spPr/>
        <p:txBody>
          <a:bodyPr/>
          <a:lstStyle/>
          <a:p>
            <a:r>
              <a:rPr lang="en-IN" dirty="0">
                <a:solidFill>
                  <a:srgbClr val="FF0000"/>
                </a:solidFill>
              </a:rPr>
              <a:t>Personal Memories Scenario (4/4)</a:t>
            </a:r>
            <a:endParaRPr lang="en-IN" dirty="0"/>
          </a:p>
        </p:txBody>
      </p:sp>
      <p:sp>
        <p:nvSpPr>
          <p:cNvPr id="3" name="Content Placeholder 2">
            <a:extLst>
              <a:ext uri="{FF2B5EF4-FFF2-40B4-BE49-F238E27FC236}">
                <a16:creationId xmlns:a16="http://schemas.microsoft.com/office/drawing/2014/main" id="{8351BEAD-3A19-92ED-4CF5-55AA5066DA49}"/>
              </a:ext>
            </a:extLst>
          </p:cNvPr>
          <p:cNvSpPr>
            <a:spLocks noGrp="1"/>
          </p:cNvSpPr>
          <p:nvPr>
            <p:ph idx="1"/>
          </p:nvPr>
        </p:nvSpPr>
        <p:spPr/>
        <p:txBody>
          <a:bodyPr>
            <a:normAutofit fontScale="92500" lnSpcReduction="20000"/>
          </a:bodyPr>
          <a:lstStyle/>
          <a:p>
            <a:pPr marL="0" indent="0">
              <a:buNone/>
            </a:pPr>
            <a:r>
              <a:rPr lang="en-IN" dirty="0"/>
              <a:t>Ubiquitous computing encompasses:</a:t>
            </a:r>
          </a:p>
          <a:p>
            <a:r>
              <a:rPr lang="en-IN" dirty="0"/>
              <a:t>wide spectrum of computers,</a:t>
            </a:r>
          </a:p>
          <a:p>
            <a:r>
              <a:rPr lang="en-IN" dirty="0"/>
              <a:t>Multifunction ICT devices like:</a:t>
            </a:r>
          </a:p>
          <a:p>
            <a:pPr>
              <a:buFont typeface="Wingdings" panose="05000000000000000000" pitchFamily="2" charset="2"/>
              <a:buChar char="v"/>
            </a:pPr>
            <a:r>
              <a:rPr lang="en-IN" dirty="0"/>
              <a:t>Phones, cameras</a:t>
            </a:r>
          </a:p>
          <a:p>
            <a:pPr>
              <a:buFont typeface="Wingdings" panose="05000000000000000000" pitchFamily="2" charset="2"/>
              <a:buChar char="v"/>
            </a:pPr>
            <a:r>
              <a:rPr lang="en-IN" dirty="0"/>
              <a:t>Game consoles, ATM</a:t>
            </a:r>
          </a:p>
          <a:p>
            <a:pPr>
              <a:buFont typeface="Wingdings" panose="05000000000000000000" pitchFamily="2" charset="2"/>
              <a:buChar char="v"/>
            </a:pPr>
            <a:r>
              <a:rPr lang="en-IN" dirty="0"/>
              <a:t>Vehicle control system</a:t>
            </a:r>
          </a:p>
          <a:p>
            <a:pPr>
              <a:buFont typeface="Wingdings" panose="05000000000000000000" pitchFamily="2" charset="2"/>
              <a:buChar char="v"/>
            </a:pPr>
            <a:r>
              <a:rPr lang="en-IN" dirty="0"/>
              <a:t>Mobile phones</a:t>
            </a:r>
          </a:p>
          <a:p>
            <a:pPr>
              <a:buFont typeface="Wingdings" panose="05000000000000000000" pitchFamily="2" charset="2"/>
              <a:buChar char="v"/>
            </a:pPr>
            <a:r>
              <a:rPr lang="en-IN" dirty="0"/>
              <a:t>Electronic calculators, household appliances</a:t>
            </a:r>
          </a:p>
        </p:txBody>
      </p:sp>
    </p:spTree>
    <p:extLst>
      <p:ext uri="{BB962C8B-B14F-4D97-AF65-F5344CB8AC3E}">
        <p14:creationId xmlns:p14="http://schemas.microsoft.com/office/powerpoint/2010/main" val="4607946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1FC01-608F-4054-9CE4-21FF53481DE5}"/>
              </a:ext>
            </a:extLst>
          </p:cNvPr>
          <p:cNvSpPr>
            <a:spLocks noGrp="1"/>
          </p:cNvSpPr>
          <p:nvPr>
            <p:ph type="title"/>
          </p:nvPr>
        </p:nvSpPr>
        <p:spPr/>
        <p:txBody>
          <a:bodyPr>
            <a:normAutofit fontScale="90000"/>
          </a:bodyPr>
          <a:lstStyle/>
          <a:p>
            <a:r>
              <a:rPr lang="en-US" dirty="0">
                <a:solidFill>
                  <a:srgbClr val="FF0000"/>
                </a:solidFill>
              </a:rPr>
              <a:t>Adaptive Transport Scheduled Service (1/2)</a:t>
            </a:r>
            <a:endParaRPr lang="en-IN" dirty="0">
              <a:solidFill>
                <a:srgbClr val="FF0000"/>
              </a:solidFill>
            </a:endParaRPr>
          </a:p>
        </p:txBody>
      </p:sp>
      <p:pic>
        <p:nvPicPr>
          <p:cNvPr id="4" name="Picture 261">
            <a:extLst>
              <a:ext uri="{FF2B5EF4-FFF2-40B4-BE49-F238E27FC236}">
                <a16:creationId xmlns:a16="http://schemas.microsoft.com/office/drawing/2014/main" id="{057C5796-F2AF-0315-72F2-5369F7BA9E0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528256" y="2557993"/>
            <a:ext cx="5473025" cy="331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F8D2BEBF-67B5-00AF-810F-61384A5CA4AF}"/>
              </a:ext>
            </a:extLst>
          </p:cNvPr>
          <p:cNvSpPr txBox="1"/>
          <p:nvPr/>
        </p:nvSpPr>
        <p:spPr>
          <a:xfrm>
            <a:off x="1190719" y="2557993"/>
            <a:ext cx="3779866" cy="2308324"/>
          </a:xfrm>
          <a:prstGeom prst="rect">
            <a:avLst/>
          </a:prstGeom>
          <a:noFill/>
        </p:spPr>
        <p:txBody>
          <a:bodyPr wrap="square">
            <a:spAutoFit/>
          </a:bodyPr>
          <a:lstStyle/>
          <a:p>
            <a:r>
              <a:rPr lang="en-US" sz="2400" dirty="0"/>
              <a:t>20</a:t>
            </a:r>
            <a:r>
              <a:rPr lang="en-US" sz="2400" baseline="30000" dirty="0"/>
              <a:t>th</a:t>
            </a:r>
            <a:r>
              <a:rPr lang="en-US" sz="2400" dirty="0"/>
              <a:t> century: </a:t>
            </a:r>
          </a:p>
          <a:p>
            <a:pPr marL="285750" indent="-285750">
              <a:buFont typeface="Arial" panose="020B0604020202020204" pitchFamily="34" charset="0"/>
              <a:buChar char="•"/>
            </a:pPr>
            <a:r>
              <a:rPr lang="en-US" sz="2400" dirty="0"/>
              <a:t>Timetables were fixed </a:t>
            </a:r>
          </a:p>
          <a:p>
            <a:pPr marL="285750" indent="-285750">
              <a:buFont typeface="Arial" panose="020B0604020202020204" pitchFamily="34" charset="0"/>
              <a:buChar char="•"/>
            </a:pPr>
            <a:r>
              <a:rPr lang="en-US" sz="2400" dirty="0"/>
              <a:t>Passengers waiting </a:t>
            </a:r>
          </a:p>
          <a:p>
            <a:pPr marL="285750" indent="-285750">
              <a:buFont typeface="Arial" panose="020B0604020202020204" pitchFamily="34" charset="0"/>
              <a:buChar char="•"/>
            </a:pPr>
            <a:r>
              <a:rPr lang="en-US" sz="2400" dirty="0"/>
              <a:t>Vehicle drivers radio in to controller </a:t>
            </a:r>
          </a:p>
          <a:p>
            <a:pPr marL="285750" indent="-285750">
              <a:buFont typeface="Arial" panose="020B0604020202020204" pitchFamily="34" charset="0"/>
              <a:buChar char="•"/>
            </a:pPr>
            <a:r>
              <a:rPr lang="en-US" sz="2400" dirty="0"/>
              <a:t>Controller notify </a:t>
            </a:r>
            <a:endParaRPr lang="en-IN" sz="2400" dirty="0"/>
          </a:p>
        </p:txBody>
      </p:sp>
      <p:pic>
        <p:nvPicPr>
          <p:cNvPr id="7" name="Picture 6">
            <a:extLst>
              <a:ext uri="{FF2B5EF4-FFF2-40B4-BE49-F238E27FC236}">
                <a16:creationId xmlns:a16="http://schemas.microsoft.com/office/drawing/2014/main" id="{D2209C7B-7715-94E3-9E6D-1EE0A3765BAD}"/>
              </a:ext>
            </a:extLst>
          </p:cNvPr>
          <p:cNvPicPr>
            <a:picLocks noChangeAspect="1"/>
          </p:cNvPicPr>
          <p:nvPr/>
        </p:nvPicPr>
        <p:blipFill>
          <a:blip r:embed="rId4"/>
          <a:stretch>
            <a:fillRect/>
          </a:stretch>
        </p:blipFill>
        <p:spPr>
          <a:xfrm>
            <a:off x="4165800" y="4151087"/>
            <a:ext cx="1362456" cy="1974447"/>
          </a:xfrm>
          <a:prstGeom prst="rect">
            <a:avLst/>
          </a:prstGeom>
        </p:spPr>
      </p:pic>
    </p:spTree>
    <p:extLst>
      <p:ext uri="{BB962C8B-B14F-4D97-AF65-F5344CB8AC3E}">
        <p14:creationId xmlns:p14="http://schemas.microsoft.com/office/powerpoint/2010/main" val="6591149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ED68-82BD-181E-0338-0EA67069860B}"/>
              </a:ext>
            </a:extLst>
          </p:cNvPr>
          <p:cNvSpPr>
            <a:spLocks noGrp="1"/>
          </p:cNvSpPr>
          <p:nvPr>
            <p:ph type="title"/>
          </p:nvPr>
        </p:nvSpPr>
        <p:spPr/>
        <p:txBody>
          <a:bodyPr>
            <a:normAutofit fontScale="90000"/>
          </a:bodyPr>
          <a:lstStyle/>
          <a:p>
            <a:r>
              <a:rPr lang="en-US" dirty="0">
                <a:solidFill>
                  <a:srgbClr val="FF0000"/>
                </a:solidFill>
              </a:rPr>
              <a:t>Adaptive Transport Scheduled Service (2/2)</a:t>
            </a:r>
            <a:endParaRPr lang="en-IN" dirty="0"/>
          </a:p>
        </p:txBody>
      </p:sp>
      <p:sp>
        <p:nvSpPr>
          <p:cNvPr id="3" name="Content Placeholder 2">
            <a:extLst>
              <a:ext uri="{FF2B5EF4-FFF2-40B4-BE49-F238E27FC236}">
                <a16:creationId xmlns:a16="http://schemas.microsoft.com/office/drawing/2014/main" id="{244FFC12-635D-8F9D-45BD-BBB18A4A47AF}"/>
              </a:ext>
            </a:extLst>
          </p:cNvPr>
          <p:cNvSpPr>
            <a:spLocks noGrp="1"/>
          </p:cNvSpPr>
          <p:nvPr>
            <p:ph idx="1"/>
          </p:nvPr>
        </p:nvSpPr>
        <p:spPr/>
        <p:txBody>
          <a:bodyPr/>
          <a:lstStyle/>
          <a:p>
            <a:r>
              <a:rPr lang="en-US" dirty="0">
                <a:solidFill>
                  <a:srgbClr val="7030A0"/>
                </a:solidFill>
              </a:rPr>
              <a:t>How can we enhance the transport service using </a:t>
            </a:r>
            <a:r>
              <a:rPr lang="en-US" dirty="0" err="1">
                <a:solidFill>
                  <a:srgbClr val="7030A0"/>
                </a:solidFill>
              </a:rPr>
              <a:t>UbiCom</a:t>
            </a:r>
            <a:r>
              <a:rPr lang="en-US" dirty="0">
                <a:solidFill>
                  <a:srgbClr val="7030A0"/>
                </a:solidFill>
              </a:rPr>
              <a:t>?</a:t>
            </a:r>
          </a:p>
          <a:p>
            <a:pPr marL="0" indent="0">
              <a:buNone/>
            </a:pPr>
            <a:r>
              <a:rPr lang="en-US" dirty="0"/>
              <a:t>21</a:t>
            </a:r>
            <a:r>
              <a:rPr lang="en-US" baseline="30000" dirty="0"/>
              <a:t>st</a:t>
            </a:r>
            <a:r>
              <a:rPr lang="en-US" dirty="0"/>
              <a:t> century: </a:t>
            </a:r>
          </a:p>
          <a:p>
            <a:r>
              <a:rPr lang="en-US" dirty="0"/>
              <a:t>Position of vehicle is determined using GPS </a:t>
            </a:r>
          </a:p>
          <a:p>
            <a:r>
              <a:rPr lang="en-US" dirty="0"/>
              <a:t>Time taken to reach can be estimated </a:t>
            </a:r>
          </a:p>
          <a:p>
            <a:r>
              <a:rPr lang="en-US" dirty="0"/>
              <a:t>Vehicles on route can tag locations</a:t>
            </a:r>
            <a:endParaRPr lang="en-IN" dirty="0">
              <a:solidFill>
                <a:srgbClr val="7030A0"/>
              </a:solidFill>
            </a:endParaRPr>
          </a:p>
        </p:txBody>
      </p:sp>
      <p:pic>
        <p:nvPicPr>
          <p:cNvPr id="4" name="Picture 3">
            <a:extLst>
              <a:ext uri="{FF2B5EF4-FFF2-40B4-BE49-F238E27FC236}">
                <a16:creationId xmlns:a16="http://schemas.microsoft.com/office/drawing/2014/main" id="{4CC32438-8826-9777-B37D-1AAEBDD04554}"/>
              </a:ext>
            </a:extLst>
          </p:cNvPr>
          <p:cNvPicPr>
            <a:picLocks noChangeAspect="1"/>
          </p:cNvPicPr>
          <p:nvPr/>
        </p:nvPicPr>
        <p:blipFill>
          <a:blip r:embed="rId2"/>
          <a:stretch>
            <a:fillRect/>
          </a:stretch>
        </p:blipFill>
        <p:spPr>
          <a:xfrm>
            <a:off x="7010400" y="3058624"/>
            <a:ext cx="4561742" cy="3088177"/>
          </a:xfrm>
          <a:prstGeom prst="rect">
            <a:avLst/>
          </a:prstGeom>
        </p:spPr>
      </p:pic>
    </p:spTree>
    <p:extLst>
      <p:ext uri="{BB962C8B-B14F-4D97-AF65-F5344CB8AC3E}">
        <p14:creationId xmlns:p14="http://schemas.microsoft.com/office/powerpoint/2010/main" val="28595790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5615A-A1A7-41A4-4094-C5BDE1F91FA4}"/>
              </a:ext>
            </a:extLst>
          </p:cNvPr>
          <p:cNvSpPr>
            <a:spLocks noGrp="1"/>
          </p:cNvSpPr>
          <p:nvPr>
            <p:ph type="title"/>
          </p:nvPr>
        </p:nvSpPr>
        <p:spPr/>
        <p:txBody>
          <a:bodyPr/>
          <a:lstStyle/>
          <a:p>
            <a:r>
              <a:rPr lang="en-IN" dirty="0">
                <a:solidFill>
                  <a:srgbClr val="FF0000"/>
                </a:solidFill>
              </a:rPr>
              <a:t>Foodstuff Management Scenario (1/2)</a:t>
            </a:r>
          </a:p>
        </p:txBody>
      </p:sp>
      <p:pic>
        <p:nvPicPr>
          <p:cNvPr id="5" name="Content Placeholder 4">
            <a:extLst>
              <a:ext uri="{FF2B5EF4-FFF2-40B4-BE49-F238E27FC236}">
                <a16:creationId xmlns:a16="http://schemas.microsoft.com/office/drawing/2014/main" id="{AA852AF7-0D32-14E4-2288-DA6D4123D477}"/>
              </a:ext>
            </a:extLst>
          </p:cNvPr>
          <p:cNvPicPr>
            <a:picLocks noGrp="1" noChangeAspect="1"/>
          </p:cNvPicPr>
          <p:nvPr>
            <p:ph idx="1"/>
          </p:nvPr>
        </p:nvPicPr>
        <p:blipFill>
          <a:blip r:embed="rId2"/>
          <a:stretch>
            <a:fillRect/>
          </a:stretch>
        </p:blipFill>
        <p:spPr>
          <a:xfrm>
            <a:off x="1957754" y="2557463"/>
            <a:ext cx="7995138" cy="3585429"/>
          </a:xfrm>
        </p:spPr>
      </p:pic>
    </p:spTree>
    <p:extLst>
      <p:ext uri="{BB962C8B-B14F-4D97-AF65-F5344CB8AC3E}">
        <p14:creationId xmlns:p14="http://schemas.microsoft.com/office/powerpoint/2010/main" val="36619874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CB567-C80A-7BC3-DD14-6C19E33A2D8E}"/>
              </a:ext>
            </a:extLst>
          </p:cNvPr>
          <p:cNvSpPr>
            <a:spLocks noGrp="1"/>
          </p:cNvSpPr>
          <p:nvPr>
            <p:ph type="title"/>
          </p:nvPr>
        </p:nvSpPr>
        <p:spPr/>
        <p:txBody>
          <a:bodyPr/>
          <a:lstStyle/>
          <a:p>
            <a:r>
              <a:rPr lang="en-IN" dirty="0">
                <a:solidFill>
                  <a:srgbClr val="FF0000"/>
                </a:solidFill>
              </a:rPr>
              <a:t>Foodstuff Management Scenario (2/2)</a:t>
            </a:r>
            <a:endParaRPr lang="en-IN" dirty="0"/>
          </a:p>
        </p:txBody>
      </p:sp>
      <p:sp>
        <p:nvSpPr>
          <p:cNvPr id="3" name="Content Placeholder 2">
            <a:extLst>
              <a:ext uri="{FF2B5EF4-FFF2-40B4-BE49-F238E27FC236}">
                <a16:creationId xmlns:a16="http://schemas.microsoft.com/office/drawing/2014/main" id="{C05911DD-B787-AA8C-0BE3-3D95E1AA546D}"/>
              </a:ext>
            </a:extLst>
          </p:cNvPr>
          <p:cNvSpPr>
            <a:spLocks noGrp="1"/>
          </p:cNvSpPr>
          <p:nvPr>
            <p:ph idx="1"/>
          </p:nvPr>
        </p:nvSpPr>
        <p:spPr/>
        <p:txBody>
          <a:bodyPr>
            <a:normAutofit fontScale="62500" lnSpcReduction="20000"/>
          </a:bodyPr>
          <a:lstStyle/>
          <a:p>
            <a:r>
              <a:rPr lang="en-GB" altLang="en-US" sz="2600" dirty="0">
                <a:solidFill>
                  <a:srgbClr val="7030A0"/>
                </a:solidFill>
              </a:rPr>
              <a:t>How can </a:t>
            </a:r>
            <a:r>
              <a:rPr lang="en-GB" altLang="en-US" sz="2600" dirty="0" err="1">
                <a:solidFill>
                  <a:srgbClr val="7030A0"/>
                </a:solidFill>
              </a:rPr>
              <a:t>UbiCom</a:t>
            </a:r>
            <a:r>
              <a:rPr lang="en-GB" altLang="en-US" sz="2600" dirty="0">
                <a:solidFill>
                  <a:srgbClr val="7030A0"/>
                </a:solidFill>
              </a:rPr>
              <a:t> enhance the foodstuff management scenario?</a:t>
            </a:r>
          </a:p>
          <a:p>
            <a:r>
              <a:rPr lang="en-GB" altLang="en-US" sz="2600" dirty="0">
                <a:solidFill>
                  <a:schemeClr val="tx1"/>
                </a:solidFill>
              </a:rPr>
              <a:t>Ubiquitous home environment is designed to support healthy eating &amp; weight regulation for food consumption.</a:t>
            </a:r>
          </a:p>
          <a:p>
            <a:r>
              <a:rPr lang="en-GB" altLang="en-US" sz="2600" dirty="0">
                <a:solidFill>
                  <a:schemeClr val="tx1"/>
                </a:solidFill>
              </a:rPr>
              <a:t>Consists of networked physical devices</a:t>
            </a:r>
          </a:p>
          <a:p>
            <a:r>
              <a:rPr lang="en-GB" altLang="en-US" sz="2600" dirty="0">
                <a:solidFill>
                  <a:schemeClr val="tx1"/>
                </a:solidFill>
              </a:rPr>
              <a:t>Sensors are integrated in system</a:t>
            </a:r>
          </a:p>
          <a:p>
            <a:r>
              <a:rPr lang="en-GB" altLang="en-US" sz="2600" dirty="0">
                <a:solidFill>
                  <a:schemeClr val="tx1"/>
                </a:solidFill>
              </a:rPr>
              <a:t>Scanners are used to scan</a:t>
            </a:r>
          </a:p>
          <a:p>
            <a:pPr lvl="1">
              <a:buFont typeface="Wingdings" panose="05000000000000000000" pitchFamily="2" charset="2"/>
              <a:buChar char="q"/>
            </a:pPr>
            <a:r>
              <a:rPr lang="en-GB" altLang="en-US" sz="2600" dirty="0">
                <a:solidFill>
                  <a:schemeClr val="tx1"/>
                </a:solidFill>
              </a:rPr>
              <a:t>Packaging of food &amp; drinks</a:t>
            </a:r>
          </a:p>
          <a:p>
            <a:pPr lvl="1">
              <a:buFont typeface="Wingdings" panose="05000000000000000000" pitchFamily="2" charset="2"/>
              <a:buChar char="q"/>
            </a:pPr>
            <a:r>
              <a:rPr lang="en-GB" altLang="en-US" sz="2600" dirty="0">
                <a:solidFill>
                  <a:schemeClr val="tx1"/>
                </a:solidFill>
              </a:rPr>
              <a:t>Barcodes</a:t>
            </a:r>
          </a:p>
          <a:p>
            <a:pPr lvl="1">
              <a:buFont typeface="Wingdings" panose="05000000000000000000" pitchFamily="2" charset="2"/>
              <a:buChar char="q"/>
            </a:pPr>
            <a:r>
              <a:rPr lang="en-GB" altLang="en-US" sz="2600" dirty="0">
                <a:solidFill>
                  <a:schemeClr val="tx1"/>
                </a:solidFill>
              </a:rPr>
              <a:t>Expiry dates</a:t>
            </a:r>
          </a:p>
          <a:p>
            <a:pPr lvl="1">
              <a:buFont typeface="Wingdings" panose="05000000000000000000" pitchFamily="2" charset="2"/>
              <a:buChar char="q"/>
            </a:pPr>
            <a:r>
              <a:rPr lang="en-GB" altLang="en-US" sz="2600" dirty="0">
                <a:solidFill>
                  <a:schemeClr val="tx1"/>
                </a:solidFill>
              </a:rPr>
              <a:t>Food ingredients</a:t>
            </a:r>
          </a:p>
          <a:p>
            <a:pPr lvl="1">
              <a:buFont typeface="Wingdings" panose="05000000000000000000" pitchFamily="2" charset="2"/>
              <a:buChar char="q"/>
            </a:pPr>
            <a:r>
              <a:rPr lang="en-GB" altLang="en-US" sz="2600" dirty="0">
                <a:solidFill>
                  <a:schemeClr val="tx1"/>
                </a:solidFill>
              </a:rPr>
              <a:t>Percentage by weight</a:t>
            </a:r>
          </a:p>
          <a:p>
            <a:endParaRPr lang="en-IN" dirty="0"/>
          </a:p>
        </p:txBody>
      </p:sp>
    </p:spTree>
    <p:extLst>
      <p:ext uri="{BB962C8B-B14F-4D97-AF65-F5344CB8AC3E}">
        <p14:creationId xmlns:p14="http://schemas.microsoft.com/office/powerpoint/2010/main" val="25714291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7D714-9162-D120-4643-3CBA552F3231}"/>
              </a:ext>
            </a:extLst>
          </p:cNvPr>
          <p:cNvSpPr>
            <a:spLocks noGrp="1"/>
          </p:cNvSpPr>
          <p:nvPr>
            <p:ph type="title"/>
          </p:nvPr>
        </p:nvSpPr>
        <p:spPr/>
        <p:txBody>
          <a:bodyPr/>
          <a:lstStyle/>
          <a:p>
            <a:r>
              <a:rPr lang="en-US" dirty="0">
                <a:solidFill>
                  <a:srgbClr val="FF0000"/>
                </a:solidFill>
              </a:rPr>
              <a:t>Utility Regulation Service (1/2)</a:t>
            </a:r>
            <a:endParaRPr lang="en-IN" dirty="0">
              <a:solidFill>
                <a:srgbClr val="FF0000"/>
              </a:solidFill>
            </a:endParaRPr>
          </a:p>
        </p:txBody>
      </p:sp>
      <p:pic>
        <p:nvPicPr>
          <p:cNvPr id="4" name="Picture 159">
            <a:extLst>
              <a:ext uri="{FF2B5EF4-FFF2-40B4-BE49-F238E27FC236}">
                <a16:creationId xmlns:a16="http://schemas.microsoft.com/office/drawing/2014/main" id="{57BB596D-F692-D024-246A-C1056073EB5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0" y="2557993"/>
            <a:ext cx="4452236" cy="331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52604361-3544-4DFF-2AD8-F9375A03DCB7}"/>
              </a:ext>
            </a:extLst>
          </p:cNvPr>
          <p:cNvSpPr txBox="1"/>
          <p:nvPr/>
        </p:nvSpPr>
        <p:spPr>
          <a:xfrm>
            <a:off x="852854" y="2557993"/>
            <a:ext cx="4692161" cy="738664"/>
          </a:xfrm>
          <a:prstGeom prst="rect">
            <a:avLst/>
          </a:prstGeom>
          <a:noFill/>
        </p:spPr>
        <p:txBody>
          <a:bodyPr wrap="square">
            <a:spAutoFit/>
          </a:bodyPr>
          <a:lstStyle/>
          <a:p>
            <a:pPr algn="just"/>
            <a:r>
              <a:rPr lang="en-GB" altLang="en-US" sz="1800" dirty="0"/>
              <a:t>Utility </a:t>
            </a:r>
            <a:r>
              <a:rPr lang="en-GB" altLang="en-US" sz="2400" dirty="0"/>
              <a:t>regulation</a:t>
            </a:r>
            <a:r>
              <a:rPr lang="en-GB" altLang="en-US" sz="1800" dirty="0"/>
              <a:t> concerns energy, water, waste regulation by end-users.</a:t>
            </a:r>
          </a:p>
        </p:txBody>
      </p:sp>
    </p:spTree>
    <p:extLst>
      <p:ext uri="{BB962C8B-B14F-4D97-AF65-F5344CB8AC3E}">
        <p14:creationId xmlns:p14="http://schemas.microsoft.com/office/powerpoint/2010/main" val="28865875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61C47-CA77-239E-4A9A-E7CF2A1CF532}"/>
              </a:ext>
            </a:extLst>
          </p:cNvPr>
          <p:cNvSpPr>
            <a:spLocks noGrp="1"/>
          </p:cNvSpPr>
          <p:nvPr>
            <p:ph type="title"/>
          </p:nvPr>
        </p:nvSpPr>
        <p:spPr/>
        <p:txBody>
          <a:bodyPr/>
          <a:lstStyle/>
          <a:p>
            <a:r>
              <a:rPr lang="en-US" dirty="0">
                <a:solidFill>
                  <a:srgbClr val="FF0000"/>
                </a:solidFill>
              </a:rPr>
              <a:t>Utility Regulation Service (2/2)</a:t>
            </a:r>
            <a:endParaRPr lang="en-IN" dirty="0"/>
          </a:p>
        </p:txBody>
      </p:sp>
      <p:sp>
        <p:nvSpPr>
          <p:cNvPr id="3" name="Content Placeholder 2">
            <a:extLst>
              <a:ext uri="{FF2B5EF4-FFF2-40B4-BE49-F238E27FC236}">
                <a16:creationId xmlns:a16="http://schemas.microsoft.com/office/drawing/2014/main" id="{4632A990-22BB-FC24-CF10-B86F9732D66A}"/>
              </a:ext>
            </a:extLst>
          </p:cNvPr>
          <p:cNvSpPr>
            <a:spLocks noGrp="1"/>
          </p:cNvSpPr>
          <p:nvPr>
            <p:ph idx="1"/>
          </p:nvPr>
        </p:nvSpPr>
        <p:spPr/>
        <p:txBody>
          <a:bodyPr>
            <a:normAutofit lnSpcReduction="10000"/>
          </a:bodyPr>
          <a:lstStyle/>
          <a:p>
            <a:r>
              <a:rPr lang="en-US" dirty="0">
                <a:solidFill>
                  <a:srgbClr val="7030A0"/>
                </a:solidFill>
              </a:rPr>
              <a:t>How can </a:t>
            </a:r>
            <a:r>
              <a:rPr lang="en-US" dirty="0" err="1">
                <a:solidFill>
                  <a:srgbClr val="7030A0"/>
                </a:solidFill>
              </a:rPr>
              <a:t>UbiCom</a:t>
            </a:r>
            <a:r>
              <a:rPr lang="en-US" dirty="0">
                <a:solidFill>
                  <a:srgbClr val="7030A0"/>
                </a:solidFill>
              </a:rPr>
              <a:t> enhance the Utility Regulation scenario?</a:t>
            </a:r>
          </a:p>
          <a:p>
            <a:r>
              <a:rPr lang="en-US" dirty="0">
                <a:solidFill>
                  <a:schemeClr val="tx1"/>
                </a:solidFill>
              </a:rPr>
              <a:t>Design user context aware devices</a:t>
            </a:r>
          </a:p>
          <a:p>
            <a:r>
              <a:rPr lang="en-US" dirty="0">
                <a:solidFill>
                  <a:schemeClr val="tx1"/>
                </a:solidFill>
              </a:rPr>
              <a:t>Use multi-agent system and autonomic system models, to operate as a Smart Grid</a:t>
            </a:r>
          </a:p>
          <a:p>
            <a:pPr algn="just"/>
            <a:r>
              <a:rPr lang="en-US" dirty="0">
                <a:solidFill>
                  <a:schemeClr val="tx1"/>
                </a:solidFill>
              </a:rPr>
              <a:t>Advanced utility consumption meters can be used to present the consumption per unit time and per device</a:t>
            </a:r>
          </a:p>
          <a:p>
            <a:pPr algn="just"/>
            <a:r>
              <a:rPr lang="en-US" dirty="0"/>
              <a:t>A form of demand response system can also be used</a:t>
            </a:r>
            <a:endParaRPr lang="en-US" dirty="0">
              <a:solidFill>
                <a:schemeClr val="tx1"/>
              </a:solidFill>
            </a:endParaRPr>
          </a:p>
          <a:p>
            <a:endParaRPr lang="en-IN" dirty="0">
              <a:solidFill>
                <a:schemeClr val="tx1"/>
              </a:solidFill>
            </a:endParaRPr>
          </a:p>
        </p:txBody>
      </p:sp>
    </p:spTree>
    <p:extLst>
      <p:ext uri="{BB962C8B-B14F-4D97-AF65-F5344CB8AC3E}">
        <p14:creationId xmlns:p14="http://schemas.microsoft.com/office/powerpoint/2010/main" val="26257308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B1817-39D6-F639-B11A-321F8AE7663B}"/>
              </a:ext>
            </a:extLst>
          </p:cNvPr>
          <p:cNvSpPr>
            <a:spLocks noGrp="1"/>
          </p:cNvSpPr>
          <p:nvPr>
            <p:ph type="title"/>
          </p:nvPr>
        </p:nvSpPr>
        <p:spPr/>
        <p:txBody>
          <a:bodyPr/>
          <a:lstStyle/>
          <a:p>
            <a:r>
              <a:rPr lang="en-US" dirty="0">
                <a:solidFill>
                  <a:srgbClr val="FF0000"/>
                </a:solidFill>
              </a:rPr>
              <a:t>Context-Aware System</a:t>
            </a:r>
            <a:endParaRPr lang="en-IN" dirty="0">
              <a:solidFill>
                <a:srgbClr val="FF0000"/>
              </a:solidFill>
            </a:endParaRPr>
          </a:p>
        </p:txBody>
      </p:sp>
      <p:pic>
        <p:nvPicPr>
          <p:cNvPr id="1026" name="Picture 2" descr="A Survey on Context-Aware Computing Frameworks for Resource-Bounded Devices  | SpringerLink">
            <a:extLst>
              <a:ext uri="{FF2B5EF4-FFF2-40B4-BE49-F238E27FC236}">
                <a16:creationId xmlns:a16="http://schemas.microsoft.com/office/drawing/2014/main" id="{9E9A5D34-F3E4-4870-E1C1-291B79DE125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33687" y="2640013"/>
            <a:ext cx="6524625" cy="31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0661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D1FA3-1291-9584-FDFF-7FACEE5126E4}"/>
              </a:ext>
            </a:extLst>
          </p:cNvPr>
          <p:cNvSpPr>
            <a:spLocks noGrp="1"/>
          </p:cNvSpPr>
          <p:nvPr>
            <p:ph type="title"/>
          </p:nvPr>
        </p:nvSpPr>
        <p:spPr/>
        <p:txBody>
          <a:bodyPr/>
          <a:lstStyle/>
          <a:p>
            <a:r>
              <a:rPr lang="en-US" dirty="0">
                <a:solidFill>
                  <a:srgbClr val="FF0000"/>
                </a:solidFill>
              </a:rPr>
              <a:t>Ubiquitous Computing (1/3)</a:t>
            </a:r>
            <a:endParaRPr lang="en-IN" dirty="0">
              <a:solidFill>
                <a:srgbClr val="FF0000"/>
              </a:solidFill>
            </a:endParaRPr>
          </a:p>
        </p:txBody>
      </p:sp>
      <p:sp>
        <p:nvSpPr>
          <p:cNvPr id="3" name="Content Placeholder 2">
            <a:extLst>
              <a:ext uri="{FF2B5EF4-FFF2-40B4-BE49-F238E27FC236}">
                <a16:creationId xmlns:a16="http://schemas.microsoft.com/office/drawing/2014/main" id="{ED4E97B9-001C-2A4F-8E19-D4F14C1A195E}"/>
              </a:ext>
            </a:extLst>
          </p:cNvPr>
          <p:cNvSpPr>
            <a:spLocks noGrp="1"/>
          </p:cNvSpPr>
          <p:nvPr>
            <p:ph idx="1"/>
          </p:nvPr>
        </p:nvSpPr>
        <p:spPr/>
        <p:txBody>
          <a:bodyPr/>
          <a:lstStyle/>
          <a:p>
            <a:pPr algn="just"/>
            <a:r>
              <a:rPr lang="en-US" b="0" i="0" dirty="0">
                <a:effectLst/>
                <a:latin typeface="Arial" panose="020B0604020202020204" pitchFamily="34" charset="0"/>
              </a:rPr>
              <a:t>The word “</a:t>
            </a:r>
            <a:r>
              <a:rPr lang="en-US" b="0" i="0" dirty="0">
                <a:solidFill>
                  <a:srgbClr val="00B0F0"/>
                </a:solidFill>
                <a:effectLst/>
                <a:latin typeface="Arial" panose="020B0604020202020204" pitchFamily="34" charset="0"/>
              </a:rPr>
              <a:t>ubiquitous</a:t>
            </a:r>
            <a:r>
              <a:rPr lang="en-US" b="0" i="0" dirty="0">
                <a:effectLst/>
                <a:latin typeface="Arial" panose="020B0604020202020204" pitchFamily="34" charset="0"/>
              </a:rPr>
              <a:t>” can be defined as “</a:t>
            </a:r>
            <a:r>
              <a:rPr lang="en-US" b="0" i="0" dirty="0">
                <a:solidFill>
                  <a:srgbClr val="7030A0"/>
                </a:solidFill>
                <a:effectLst/>
                <a:latin typeface="Arial" panose="020B0604020202020204" pitchFamily="34" charset="0"/>
              </a:rPr>
              <a:t>existing or being everywhere at the same time</a:t>
            </a:r>
            <a:r>
              <a:rPr lang="en-US" b="0" i="0" dirty="0">
                <a:effectLst/>
                <a:latin typeface="Arial" panose="020B0604020202020204" pitchFamily="34" charset="0"/>
              </a:rPr>
              <a:t>,” “</a:t>
            </a:r>
            <a:r>
              <a:rPr lang="en-US" b="0" i="0" dirty="0">
                <a:solidFill>
                  <a:srgbClr val="C00000"/>
                </a:solidFill>
                <a:effectLst/>
                <a:latin typeface="Arial" panose="020B0604020202020204" pitchFamily="34" charset="0"/>
              </a:rPr>
              <a:t>constantly encountered</a:t>
            </a:r>
            <a:r>
              <a:rPr lang="en-US" b="0" i="0" dirty="0">
                <a:effectLst/>
                <a:latin typeface="Arial" panose="020B0604020202020204" pitchFamily="34" charset="0"/>
              </a:rPr>
              <a:t>,” and “</a:t>
            </a:r>
            <a:r>
              <a:rPr lang="en-US" b="0" i="0" dirty="0">
                <a:solidFill>
                  <a:srgbClr val="00B050"/>
                </a:solidFill>
                <a:effectLst/>
                <a:latin typeface="Arial" panose="020B0604020202020204" pitchFamily="34" charset="0"/>
              </a:rPr>
              <a:t>widespread</a:t>
            </a:r>
            <a:r>
              <a:rPr lang="en-US" b="0" i="0" dirty="0">
                <a:effectLst/>
                <a:latin typeface="Arial" panose="020B0604020202020204" pitchFamily="34" charset="0"/>
              </a:rPr>
              <a:t>.” </a:t>
            </a:r>
          </a:p>
          <a:p>
            <a:pPr algn="just"/>
            <a:r>
              <a:rPr lang="en-US" b="0" i="0" dirty="0">
                <a:effectLst/>
                <a:latin typeface="Arial" panose="020B0604020202020204" pitchFamily="34" charset="0"/>
              </a:rPr>
              <a:t>When applying this concept to technology, the term ubiquitous implies that technology is everywhere and we use it all the time. </a:t>
            </a:r>
          </a:p>
          <a:p>
            <a:pPr algn="just"/>
            <a:r>
              <a:rPr lang="en-US" b="0" i="0" dirty="0">
                <a:effectLst/>
                <a:latin typeface="Arial" panose="020B0604020202020204" pitchFamily="34" charset="0"/>
              </a:rPr>
              <a:t>Ubiquitous computing (ubicomp) is a </a:t>
            </a:r>
            <a:r>
              <a:rPr lang="en-US" b="0" i="0" dirty="0">
                <a:solidFill>
                  <a:srgbClr val="0070C0"/>
                </a:solidFill>
                <a:effectLst/>
                <a:latin typeface="Arial" panose="020B0604020202020204" pitchFamily="34" charset="0"/>
              </a:rPr>
              <a:t>post-desktop model </a:t>
            </a:r>
            <a:r>
              <a:rPr lang="en-US" b="0" i="0" dirty="0">
                <a:effectLst/>
                <a:latin typeface="Arial" panose="020B0604020202020204" pitchFamily="34" charset="0"/>
              </a:rPr>
              <a:t>of human-computer interaction in which information processing has been thoroughly integrated into everyday objects and activities.</a:t>
            </a:r>
            <a:endParaRPr lang="en-IN" dirty="0"/>
          </a:p>
        </p:txBody>
      </p:sp>
    </p:spTree>
    <p:extLst>
      <p:ext uri="{BB962C8B-B14F-4D97-AF65-F5344CB8AC3E}">
        <p14:creationId xmlns:p14="http://schemas.microsoft.com/office/powerpoint/2010/main" val="15534737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6C7E1-8130-B1E9-154D-1DCB3771B9E9}"/>
              </a:ext>
            </a:extLst>
          </p:cNvPr>
          <p:cNvSpPr>
            <a:spLocks noGrp="1"/>
          </p:cNvSpPr>
          <p:nvPr>
            <p:ph type="title"/>
          </p:nvPr>
        </p:nvSpPr>
        <p:spPr/>
        <p:txBody>
          <a:bodyPr>
            <a:normAutofit fontScale="90000"/>
          </a:bodyPr>
          <a:lstStyle/>
          <a:p>
            <a:r>
              <a:rPr lang="en-US" dirty="0">
                <a:solidFill>
                  <a:srgbClr val="FF0000"/>
                </a:solidFill>
              </a:rPr>
              <a:t>Modelling the Key Ubiquitous Computing Properties</a:t>
            </a:r>
            <a:endParaRPr lang="en-IN" dirty="0">
              <a:solidFill>
                <a:srgbClr val="FF0000"/>
              </a:solidFill>
            </a:endParaRPr>
          </a:p>
        </p:txBody>
      </p:sp>
      <p:sp>
        <p:nvSpPr>
          <p:cNvPr id="4" name="Content Placeholder 2">
            <a:extLst>
              <a:ext uri="{FF2B5EF4-FFF2-40B4-BE49-F238E27FC236}">
                <a16:creationId xmlns:a16="http://schemas.microsoft.com/office/drawing/2014/main" id="{C690BED5-A88F-A5C4-C324-AA7EC336F332}"/>
              </a:ext>
            </a:extLst>
          </p:cNvPr>
          <p:cNvSpPr>
            <a:spLocks noGrp="1"/>
          </p:cNvSpPr>
          <p:nvPr>
            <p:ph idx="1"/>
          </p:nvPr>
        </p:nvSpPr>
        <p:spPr>
          <a:xfrm>
            <a:off x="1295400" y="2557463"/>
            <a:ext cx="9601200" cy="3317875"/>
          </a:xfrm>
        </p:spPr>
        <p:txBody>
          <a:bodyPr>
            <a:normAutofit/>
          </a:bodyPr>
          <a:lstStyle/>
          <a:p>
            <a:pPr marL="457200" indent="-457200">
              <a:buFont typeface="+mj-lt"/>
              <a:buAutoNum type="alphaUcPeriod"/>
              <a:defRPr/>
            </a:pPr>
            <a:r>
              <a:rPr lang="en-GB" dirty="0">
                <a:solidFill>
                  <a:srgbClr val="7030A0"/>
                </a:solidFill>
              </a:rPr>
              <a:t>Core Properties of </a:t>
            </a:r>
            <a:r>
              <a:rPr lang="en-GB" dirty="0" err="1">
                <a:solidFill>
                  <a:srgbClr val="7030A0"/>
                </a:solidFill>
              </a:rPr>
              <a:t>UbiCom</a:t>
            </a:r>
            <a:r>
              <a:rPr lang="en-GB" dirty="0">
                <a:solidFill>
                  <a:srgbClr val="7030A0"/>
                </a:solidFill>
              </a:rPr>
              <a:t> Systems</a:t>
            </a:r>
          </a:p>
          <a:p>
            <a:pPr marL="457200" indent="-457200">
              <a:buFont typeface="+mj-lt"/>
              <a:buAutoNum type="alphaUcPeriod"/>
              <a:defRPr/>
            </a:pPr>
            <a:r>
              <a:rPr lang="en-GB" sz="2400" dirty="0">
                <a:solidFill>
                  <a:srgbClr val="7030A0"/>
                </a:solidFill>
              </a:rPr>
              <a:t>Distributed System Properties</a:t>
            </a:r>
          </a:p>
          <a:p>
            <a:pPr marL="457200" indent="-457200">
              <a:buFont typeface="+mj-lt"/>
              <a:buAutoNum type="alphaUcPeriod"/>
              <a:defRPr/>
            </a:pPr>
            <a:r>
              <a:rPr lang="en-GB" dirty="0" err="1">
                <a:solidFill>
                  <a:srgbClr val="7030A0"/>
                </a:solidFill>
              </a:rPr>
              <a:t>iHCI</a:t>
            </a:r>
            <a:r>
              <a:rPr lang="en-GB" dirty="0">
                <a:solidFill>
                  <a:srgbClr val="7030A0"/>
                </a:solidFill>
              </a:rPr>
              <a:t> System Properties</a:t>
            </a:r>
          </a:p>
          <a:p>
            <a:pPr marL="457200" indent="-457200">
              <a:buFont typeface="+mj-lt"/>
              <a:buAutoNum type="alphaUcPeriod"/>
              <a:defRPr/>
            </a:pPr>
            <a:r>
              <a:rPr lang="en-GB" sz="2400" dirty="0">
                <a:solidFill>
                  <a:srgbClr val="7030A0"/>
                </a:solidFill>
              </a:rPr>
              <a:t>Context-aware System Properties</a:t>
            </a:r>
          </a:p>
          <a:p>
            <a:pPr marL="457200" indent="-457200">
              <a:buFont typeface="+mj-lt"/>
              <a:buAutoNum type="alphaUcPeriod"/>
              <a:defRPr/>
            </a:pPr>
            <a:r>
              <a:rPr lang="en-GB" dirty="0">
                <a:solidFill>
                  <a:srgbClr val="7030A0"/>
                </a:solidFill>
              </a:rPr>
              <a:t>Autonomous System Properties</a:t>
            </a:r>
          </a:p>
          <a:p>
            <a:pPr marL="457200" indent="-457200">
              <a:buFont typeface="+mj-lt"/>
              <a:buAutoNum type="alphaUcPeriod"/>
              <a:defRPr/>
            </a:pPr>
            <a:r>
              <a:rPr lang="en-GB" sz="2400" dirty="0">
                <a:solidFill>
                  <a:srgbClr val="7030A0"/>
                </a:solidFill>
              </a:rPr>
              <a:t>Intelligent System Properties</a:t>
            </a:r>
          </a:p>
          <a:p>
            <a:pPr marL="457200" indent="-457200">
              <a:buFont typeface="+mj-lt"/>
              <a:buAutoNum type="alphaUcPeriod"/>
              <a:defRPr/>
            </a:pPr>
            <a:endParaRPr lang="en-GB" sz="2400" dirty="0">
              <a:solidFill>
                <a:srgbClr val="7030A0"/>
              </a:solidFill>
            </a:endParaRPr>
          </a:p>
          <a:p>
            <a:pPr marL="400050" lvl="1" indent="0">
              <a:buNone/>
              <a:defRPr/>
            </a:pPr>
            <a:endParaRPr lang="en-GB" sz="1800" dirty="0"/>
          </a:p>
        </p:txBody>
      </p:sp>
      <p:pic>
        <p:nvPicPr>
          <p:cNvPr id="5" name="Picture 15">
            <a:extLst>
              <a:ext uri="{FF2B5EF4-FFF2-40B4-BE49-F238E27FC236}">
                <a16:creationId xmlns:a16="http://schemas.microsoft.com/office/drawing/2014/main" id="{61FC272D-4618-8E4B-0561-BC4079A25C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5630" y="2443959"/>
            <a:ext cx="4802431" cy="3698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04840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FB8B0-03D1-6FCD-C590-1001A6093C1B}"/>
              </a:ext>
            </a:extLst>
          </p:cNvPr>
          <p:cNvSpPr>
            <a:spLocks noGrp="1"/>
          </p:cNvSpPr>
          <p:nvPr>
            <p:ph type="title"/>
          </p:nvPr>
        </p:nvSpPr>
        <p:spPr/>
        <p:txBody>
          <a:bodyPr>
            <a:normAutofit/>
          </a:bodyPr>
          <a:lstStyle/>
          <a:p>
            <a:r>
              <a:rPr lang="en-US" dirty="0">
                <a:solidFill>
                  <a:srgbClr val="FF0000"/>
                </a:solidFill>
              </a:rPr>
              <a:t>Core Properties of </a:t>
            </a:r>
            <a:r>
              <a:rPr lang="en-US" dirty="0" err="1">
                <a:solidFill>
                  <a:srgbClr val="FF0000"/>
                </a:solidFill>
              </a:rPr>
              <a:t>UbiCom</a:t>
            </a:r>
            <a:r>
              <a:rPr lang="en-US" dirty="0">
                <a:solidFill>
                  <a:srgbClr val="FF0000"/>
                </a:solidFill>
              </a:rPr>
              <a:t> Systems</a:t>
            </a:r>
            <a:endParaRPr lang="en-IN" dirty="0"/>
          </a:p>
        </p:txBody>
      </p:sp>
      <p:sp>
        <p:nvSpPr>
          <p:cNvPr id="3" name="Content Placeholder 2">
            <a:extLst>
              <a:ext uri="{FF2B5EF4-FFF2-40B4-BE49-F238E27FC236}">
                <a16:creationId xmlns:a16="http://schemas.microsoft.com/office/drawing/2014/main" id="{D13C48E3-9BCC-C24A-ECC7-993CEE972F65}"/>
              </a:ext>
            </a:extLst>
          </p:cNvPr>
          <p:cNvSpPr>
            <a:spLocks noGrp="1"/>
          </p:cNvSpPr>
          <p:nvPr>
            <p:ph idx="1"/>
          </p:nvPr>
        </p:nvSpPr>
        <p:spPr/>
        <p:txBody>
          <a:bodyPr>
            <a:normAutofit fontScale="92500" lnSpcReduction="20000"/>
          </a:bodyPr>
          <a:lstStyle/>
          <a:p>
            <a:pPr marL="457200" indent="-457200">
              <a:buFont typeface="+mj-lt"/>
              <a:buAutoNum type="arabicPeriod"/>
              <a:defRPr/>
            </a:pPr>
            <a:r>
              <a:rPr lang="en-GB" sz="1900" dirty="0"/>
              <a:t>Computers need to be networked, </a:t>
            </a:r>
            <a:r>
              <a:rPr lang="en-GB" sz="1900" i="1" dirty="0"/>
              <a:t>distributed</a:t>
            </a:r>
            <a:r>
              <a:rPr lang="en-GB" sz="1900" dirty="0"/>
              <a:t> and transparently accessible</a:t>
            </a:r>
          </a:p>
          <a:p>
            <a:pPr lvl="1" indent="-342900">
              <a:buFont typeface="Wingdings" panose="05000000000000000000" pitchFamily="2" charset="2"/>
              <a:buChar char="q"/>
              <a:defRPr/>
            </a:pPr>
            <a:r>
              <a:rPr lang="en-GB" sz="1900" dirty="0"/>
              <a:t>In1991, little wireless computing, Internet far less pervasive</a:t>
            </a:r>
          </a:p>
          <a:p>
            <a:pPr marL="457200" indent="-457200">
              <a:buFont typeface="+mj-lt"/>
              <a:buAutoNum type="arabicPeriod"/>
              <a:defRPr/>
            </a:pPr>
            <a:r>
              <a:rPr lang="en-GB" sz="1900" dirty="0"/>
              <a:t>Computer </a:t>
            </a:r>
            <a:r>
              <a:rPr lang="en-GB" sz="1900" i="1" dirty="0"/>
              <a:t>Interaction</a:t>
            </a:r>
            <a:r>
              <a:rPr lang="en-GB" sz="1900" dirty="0"/>
              <a:t> with Humans needs to be more </a:t>
            </a:r>
            <a:r>
              <a:rPr lang="en-GB" sz="1900" i="1" dirty="0"/>
              <a:t>hidden</a:t>
            </a:r>
            <a:endParaRPr lang="en-GB" sz="1900" dirty="0"/>
          </a:p>
          <a:p>
            <a:pPr marL="685800" lvl="1">
              <a:buFont typeface="Wingdings" panose="05000000000000000000" pitchFamily="2" charset="2"/>
              <a:buChar char="q"/>
              <a:defRPr/>
            </a:pPr>
            <a:r>
              <a:rPr lang="en-GB" sz="1900" dirty="0"/>
              <a:t>Because much HCI is overly intrusive </a:t>
            </a:r>
          </a:p>
          <a:p>
            <a:pPr marL="457200" indent="-457200">
              <a:buFont typeface="+mj-lt"/>
              <a:buAutoNum type="arabicPeriod"/>
              <a:defRPr/>
            </a:pPr>
            <a:r>
              <a:rPr lang="en-GB" sz="1900" dirty="0"/>
              <a:t>Computers need to be </a:t>
            </a:r>
            <a:r>
              <a:rPr lang="en-GB" sz="1900" i="1" dirty="0"/>
              <a:t>aware </a:t>
            </a:r>
            <a:r>
              <a:rPr lang="en-GB" sz="1900" dirty="0"/>
              <a:t>of </a:t>
            </a:r>
            <a:r>
              <a:rPr lang="en-GB" sz="1900" i="1" dirty="0"/>
              <a:t>environment context</a:t>
            </a:r>
          </a:p>
          <a:p>
            <a:pPr marL="685800" lvl="1">
              <a:buFont typeface="Wingdings" panose="05000000000000000000" pitchFamily="2" charset="2"/>
              <a:buChar char="q"/>
              <a:defRPr/>
            </a:pPr>
            <a:r>
              <a:rPr lang="en-GB" sz="1900" dirty="0"/>
              <a:t>In order to optimise their operation in their physical &amp; human environment.</a:t>
            </a:r>
          </a:p>
          <a:p>
            <a:pPr marL="457200" indent="-457200">
              <a:buFont typeface="+mj-lt"/>
              <a:buAutoNum type="arabicPeriod" startAt="4"/>
              <a:defRPr/>
            </a:pPr>
            <a:r>
              <a:rPr lang="en-GB" sz="1900" dirty="0"/>
              <a:t>Computers can operate </a:t>
            </a:r>
            <a:r>
              <a:rPr lang="en-GB" sz="1900" i="1" dirty="0"/>
              <a:t>autonomously</a:t>
            </a:r>
            <a:r>
              <a:rPr lang="en-GB" sz="1900" dirty="0"/>
              <a:t>, without human intervention, be self-governed</a:t>
            </a:r>
          </a:p>
          <a:p>
            <a:pPr marL="457200" indent="-457200">
              <a:buFont typeface="+mj-lt"/>
              <a:buAutoNum type="arabicPeriod" startAt="4"/>
              <a:defRPr/>
            </a:pPr>
            <a:r>
              <a:rPr lang="en-GB" sz="1900" dirty="0"/>
              <a:t>Computers can handle a multiplicity of dynamic actions and interactions, governed by intelligent decision-making and intelligent organisational interaction. This  entails some form of </a:t>
            </a:r>
            <a:r>
              <a:rPr lang="en-GB" sz="1900" i="1" dirty="0"/>
              <a:t>artificial intelligence</a:t>
            </a:r>
            <a:r>
              <a:rPr lang="en-GB" sz="1900" dirty="0"/>
              <a:t>.</a:t>
            </a:r>
          </a:p>
          <a:p>
            <a:endParaRPr lang="en-IN" dirty="0"/>
          </a:p>
        </p:txBody>
      </p:sp>
    </p:spTree>
    <p:extLst>
      <p:ext uri="{BB962C8B-B14F-4D97-AF65-F5344CB8AC3E}">
        <p14:creationId xmlns:p14="http://schemas.microsoft.com/office/powerpoint/2010/main" val="40034188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86DBB-25B7-FB9A-1C10-D153E9E48B96}"/>
              </a:ext>
            </a:extLst>
          </p:cNvPr>
          <p:cNvSpPr>
            <a:spLocks noGrp="1"/>
          </p:cNvSpPr>
          <p:nvPr>
            <p:ph type="title"/>
          </p:nvPr>
        </p:nvSpPr>
        <p:spPr/>
        <p:txBody>
          <a:bodyPr>
            <a:normAutofit fontScale="90000"/>
          </a:bodyPr>
          <a:lstStyle/>
          <a:p>
            <a:r>
              <a:rPr lang="en-US" dirty="0">
                <a:solidFill>
                  <a:srgbClr val="FF0000"/>
                </a:solidFill>
              </a:rPr>
              <a:t>Distributed System Properties</a:t>
            </a:r>
            <a:br>
              <a:rPr lang="en-US" dirty="0">
                <a:solidFill>
                  <a:srgbClr val="FF0000"/>
                </a:solidFill>
              </a:rPr>
            </a:br>
            <a:r>
              <a:rPr lang="en-US" sz="3600" dirty="0"/>
              <a:t>Distributed System, middleware, set of generic services</a:t>
            </a:r>
            <a:endParaRPr lang="en-IN" sz="3600" dirty="0">
              <a:solidFill>
                <a:srgbClr val="FF0000"/>
              </a:solidFill>
            </a:endParaRPr>
          </a:p>
        </p:txBody>
      </p:sp>
      <p:graphicFrame>
        <p:nvGraphicFramePr>
          <p:cNvPr id="4" name="Table 4">
            <a:extLst>
              <a:ext uri="{FF2B5EF4-FFF2-40B4-BE49-F238E27FC236}">
                <a16:creationId xmlns:a16="http://schemas.microsoft.com/office/drawing/2014/main" id="{61389261-601F-C305-120E-3DD6A973980C}"/>
              </a:ext>
            </a:extLst>
          </p:cNvPr>
          <p:cNvGraphicFramePr>
            <a:graphicFrameLocks noGrp="1"/>
          </p:cNvGraphicFramePr>
          <p:nvPr>
            <p:ph idx="1"/>
            <p:extLst>
              <p:ext uri="{D42A27DB-BD31-4B8C-83A1-F6EECF244321}">
                <p14:modId xmlns:p14="http://schemas.microsoft.com/office/powerpoint/2010/main" val="2299992271"/>
              </p:ext>
            </p:extLst>
          </p:nvPr>
        </p:nvGraphicFramePr>
        <p:xfrm>
          <a:off x="750277" y="2557463"/>
          <a:ext cx="10679723" cy="3429000"/>
        </p:xfrm>
        <a:graphic>
          <a:graphicData uri="http://schemas.openxmlformats.org/drawingml/2006/table">
            <a:tbl>
              <a:tblPr firstRow="1" bandRow="1">
                <a:tableStyleId>{5C22544A-7EE6-4342-B048-85BDC9FD1C3A}</a:tableStyleId>
              </a:tblPr>
              <a:tblGrid>
                <a:gridCol w="2784031">
                  <a:extLst>
                    <a:ext uri="{9D8B030D-6E8A-4147-A177-3AD203B41FA5}">
                      <a16:colId xmlns:a16="http://schemas.microsoft.com/office/drawing/2014/main" val="3565637829"/>
                    </a:ext>
                  </a:extLst>
                </a:gridCol>
                <a:gridCol w="7895692">
                  <a:extLst>
                    <a:ext uri="{9D8B030D-6E8A-4147-A177-3AD203B41FA5}">
                      <a16:colId xmlns:a16="http://schemas.microsoft.com/office/drawing/2014/main" val="1074848544"/>
                    </a:ext>
                  </a:extLst>
                </a:gridCol>
              </a:tblGrid>
              <a:tr h="370840">
                <a:tc>
                  <a:txBody>
                    <a:bodyPr/>
                    <a:lstStyle/>
                    <a:p>
                      <a:r>
                        <a:rPr lang="en-US" sz="1600" dirty="0"/>
                        <a:t>Property</a:t>
                      </a:r>
                      <a:endParaRPr lang="en-IN" sz="1600" dirty="0"/>
                    </a:p>
                  </a:txBody>
                  <a:tcPr/>
                </a:tc>
                <a:tc>
                  <a:txBody>
                    <a:bodyPr/>
                    <a:lstStyle/>
                    <a:p>
                      <a:r>
                        <a:rPr lang="en-US" sz="1600" dirty="0"/>
                        <a:t>Explanation</a:t>
                      </a:r>
                      <a:endParaRPr lang="en-IN" sz="1600" dirty="0"/>
                    </a:p>
                  </a:txBody>
                  <a:tcPr/>
                </a:tc>
                <a:extLst>
                  <a:ext uri="{0D108BD9-81ED-4DB2-BD59-A6C34878D82A}">
                    <a16:rowId xmlns:a16="http://schemas.microsoft.com/office/drawing/2014/main" val="899805113"/>
                  </a:ext>
                </a:extLst>
              </a:tr>
              <a:tr h="370840">
                <a:tc>
                  <a:txBody>
                    <a:bodyPr/>
                    <a:lstStyle/>
                    <a:p>
                      <a:r>
                        <a:rPr lang="en-IN" sz="1600" dirty="0"/>
                        <a:t>Universal, seamless,</a:t>
                      </a:r>
                    </a:p>
                    <a:p>
                      <a:r>
                        <a:rPr lang="en-IN" sz="1600" dirty="0"/>
                        <a:t>heterogeneous</a:t>
                      </a:r>
                    </a:p>
                  </a:txBody>
                  <a:tcPr/>
                </a:tc>
                <a:tc>
                  <a:txBody>
                    <a:bodyPr/>
                    <a:lstStyle/>
                    <a:p>
                      <a:pPr algn="just"/>
                      <a:r>
                        <a:rPr lang="en-US" sz="1600" dirty="0"/>
                        <a:t>Able to operate across different homogeneous environments, seamless integration of devices and environments, taking on new contexts when new resources become available </a:t>
                      </a:r>
                      <a:endParaRPr lang="en-IN" sz="1600" dirty="0"/>
                    </a:p>
                  </a:txBody>
                  <a:tcPr/>
                </a:tc>
                <a:extLst>
                  <a:ext uri="{0D108BD9-81ED-4DB2-BD59-A6C34878D82A}">
                    <a16:rowId xmlns:a16="http://schemas.microsoft.com/office/drawing/2014/main" val="2255878139"/>
                  </a:ext>
                </a:extLst>
              </a:tr>
              <a:tr h="370840">
                <a:tc>
                  <a:txBody>
                    <a:bodyPr/>
                    <a:lstStyle/>
                    <a:p>
                      <a:r>
                        <a:rPr lang="en-IN" sz="1600" dirty="0"/>
                        <a:t>Networked</a:t>
                      </a:r>
                    </a:p>
                  </a:txBody>
                  <a:tcPr/>
                </a:tc>
                <a:tc>
                  <a:txBody>
                    <a:bodyPr/>
                    <a:lstStyle/>
                    <a:p>
                      <a:r>
                        <a:rPr lang="en-US" sz="1600" dirty="0" err="1"/>
                        <a:t>UbiCom</a:t>
                      </a:r>
                      <a:r>
                        <a:rPr lang="en-US" sz="1600" dirty="0"/>
                        <a:t> devices are interlinked using a network which is often wireless</a:t>
                      </a:r>
                      <a:endParaRPr lang="en-IN" sz="1600" dirty="0"/>
                    </a:p>
                  </a:txBody>
                  <a:tcPr/>
                </a:tc>
                <a:extLst>
                  <a:ext uri="{0D108BD9-81ED-4DB2-BD59-A6C34878D82A}">
                    <a16:rowId xmlns:a16="http://schemas.microsoft.com/office/drawing/2014/main" val="1868135976"/>
                  </a:ext>
                </a:extLst>
              </a:tr>
              <a:tr h="370840">
                <a:tc>
                  <a:txBody>
                    <a:bodyPr/>
                    <a:lstStyle/>
                    <a:p>
                      <a:r>
                        <a:rPr lang="en-IN" sz="1600" dirty="0"/>
                        <a:t>Synchronised, coordinated</a:t>
                      </a:r>
                    </a:p>
                  </a:txBody>
                  <a:tcPr/>
                </a:tc>
                <a:tc>
                  <a:txBody>
                    <a:bodyPr/>
                    <a:lstStyle/>
                    <a:p>
                      <a:pPr algn="just"/>
                      <a:r>
                        <a:rPr lang="en-US" sz="1600" dirty="0"/>
                        <a:t>Multiple entity interaction can be coordinated synchronously or asynchronously over time and space interactions</a:t>
                      </a:r>
                      <a:endParaRPr lang="en-IN" sz="1600" dirty="0"/>
                    </a:p>
                  </a:txBody>
                  <a:tcPr/>
                </a:tc>
                <a:extLst>
                  <a:ext uri="{0D108BD9-81ED-4DB2-BD59-A6C34878D82A}">
                    <a16:rowId xmlns:a16="http://schemas.microsoft.com/office/drawing/2014/main" val="2541648667"/>
                  </a:ext>
                </a:extLst>
              </a:tr>
              <a:tr h="370840">
                <a:tc>
                  <a:txBody>
                    <a:bodyPr/>
                    <a:lstStyle/>
                    <a:p>
                      <a:r>
                        <a:rPr lang="en-IN" sz="1600" dirty="0"/>
                        <a:t>Open</a:t>
                      </a:r>
                    </a:p>
                  </a:txBody>
                  <a:tcPr/>
                </a:tc>
                <a:tc>
                  <a:txBody>
                    <a:bodyPr/>
                    <a:lstStyle/>
                    <a:p>
                      <a:r>
                        <a:rPr lang="en-US" sz="1600" dirty="0"/>
                        <a:t>New components can be introduced and accessed, old ones can be modified or retired. Components can be dynamically discovered</a:t>
                      </a:r>
                      <a:endParaRPr lang="en-IN" sz="1600" dirty="0"/>
                    </a:p>
                  </a:txBody>
                  <a:tcPr/>
                </a:tc>
                <a:extLst>
                  <a:ext uri="{0D108BD9-81ED-4DB2-BD59-A6C34878D82A}">
                    <a16:rowId xmlns:a16="http://schemas.microsoft.com/office/drawing/2014/main" val="3560001752"/>
                  </a:ext>
                </a:extLst>
              </a:tr>
              <a:tr h="370840">
                <a:tc>
                  <a:txBody>
                    <a:bodyPr/>
                    <a:lstStyle/>
                    <a:p>
                      <a:r>
                        <a:rPr lang="en-IN" sz="1600" dirty="0"/>
                        <a:t>Transparent, virtual</a:t>
                      </a:r>
                    </a:p>
                  </a:txBody>
                  <a:tcPr/>
                </a:tc>
                <a:tc>
                  <a:txBody>
                    <a:bodyPr/>
                    <a:lstStyle/>
                    <a:p>
                      <a:r>
                        <a:rPr lang="en-US" sz="1600" dirty="0"/>
                        <a:t>Reduces the operational complexity of computing, acting as a single virtual system even although it is physically distributed</a:t>
                      </a:r>
                      <a:endParaRPr lang="en-IN" sz="1600" dirty="0"/>
                    </a:p>
                  </a:txBody>
                  <a:tcPr/>
                </a:tc>
                <a:extLst>
                  <a:ext uri="{0D108BD9-81ED-4DB2-BD59-A6C34878D82A}">
                    <a16:rowId xmlns:a16="http://schemas.microsoft.com/office/drawing/2014/main" val="3510763440"/>
                  </a:ext>
                </a:extLst>
              </a:tr>
              <a:tr h="370840">
                <a:tc>
                  <a:txBody>
                    <a:bodyPr/>
                    <a:lstStyle/>
                    <a:p>
                      <a:r>
                        <a:rPr lang="en-IN" sz="1600" dirty="0"/>
                        <a:t>Mobile, nomadic</a:t>
                      </a:r>
                    </a:p>
                  </a:txBody>
                  <a:tcPr/>
                </a:tc>
                <a:tc>
                  <a:txBody>
                    <a:bodyPr/>
                    <a:lstStyle/>
                    <a:p>
                      <a:r>
                        <a:rPr lang="en-US" sz="1600" dirty="0"/>
                        <a:t>Users, services, data, code and devices may be mobile</a:t>
                      </a:r>
                      <a:endParaRPr lang="en-IN" sz="1600" dirty="0"/>
                    </a:p>
                  </a:txBody>
                  <a:tcPr/>
                </a:tc>
                <a:extLst>
                  <a:ext uri="{0D108BD9-81ED-4DB2-BD59-A6C34878D82A}">
                    <a16:rowId xmlns:a16="http://schemas.microsoft.com/office/drawing/2014/main" val="1129992278"/>
                  </a:ext>
                </a:extLst>
              </a:tr>
            </a:tbl>
          </a:graphicData>
        </a:graphic>
      </p:graphicFrame>
    </p:spTree>
    <p:extLst>
      <p:ext uri="{BB962C8B-B14F-4D97-AF65-F5344CB8AC3E}">
        <p14:creationId xmlns:p14="http://schemas.microsoft.com/office/powerpoint/2010/main" val="42521646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1270C-E119-80BF-A368-4B22F35456F3}"/>
              </a:ext>
            </a:extLst>
          </p:cNvPr>
          <p:cNvSpPr>
            <a:spLocks noGrp="1"/>
          </p:cNvSpPr>
          <p:nvPr>
            <p:ph type="title"/>
          </p:nvPr>
        </p:nvSpPr>
        <p:spPr/>
        <p:txBody>
          <a:bodyPr>
            <a:normAutofit fontScale="90000"/>
          </a:bodyPr>
          <a:lstStyle/>
          <a:p>
            <a:r>
              <a:rPr lang="en-IN" dirty="0" err="1">
                <a:solidFill>
                  <a:srgbClr val="FF0000"/>
                </a:solidFill>
              </a:rPr>
              <a:t>iHCI</a:t>
            </a:r>
            <a:r>
              <a:rPr lang="en-IN" dirty="0">
                <a:solidFill>
                  <a:srgbClr val="FF0000"/>
                </a:solidFill>
              </a:rPr>
              <a:t> System Properties (1/2)</a:t>
            </a:r>
            <a:r>
              <a:rPr lang="en-IN" dirty="0"/>
              <a:t/>
            </a:r>
            <a:br>
              <a:rPr lang="en-IN" dirty="0"/>
            </a:br>
            <a:r>
              <a:rPr lang="en-IN" dirty="0"/>
              <a:t>Implicit Human Device Interaction (</a:t>
            </a:r>
            <a:r>
              <a:rPr lang="en-IN" dirty="0" err="1"/>
              <a:t>iHCI</a:t>
            </a:r>
            <a:r>
              <a:rPr lang="en-IN" dirty="0"/>
              <a:t>)</a:t>
            </a:r>
          </a:p>
        </p:txBody>
      </p:sp>
      <p:graphicFrame>
        <p:nvGraphicFramePr>
          <p:cNvPr id="4" name="Table 4">
            <a:extLst>
              <a:ext uri="{FF2B5EF4-FFF2-40B4-BE49-F238E27FC236}">
                <a16:creationId xmlns:a16="http://schemas.microsoft.com/office/drawing/2014/main" id="{C6FABC2B-6D9C-2D85-FC88-06D37E22A21A}"/>
              </a:ext>
            </a:extLst>
          </p:cNvPr>
          <p:cNvGraphicFramePr>
            <a:graphicFrameLocks noGrp="1"/>
          </p:cNvGraphicFramePr>
          <p:nvPr>
            <p:ph idx="1"/>
            <p:extLst>
              <p:ext uri="{D42A27DB-BD31-4B8C-83A1-F6EECF244321}">
                <p14:modId xmlns:p14="http://schemas.microsoft.com/office/powerpoint/2010/main" val="2296938244"/>
              </p:ext>
            </p:extLst>
          </p:nvPr>
        </p:nvGraphicFramePr>
        <p:xfrm>
          <a:off x="820615" y="2557463"/>
          <a:ext cx="10597662" cy="3205480"/>
        </p:xfrm>
        <a:graphic>
          <a:graphicData uri="http://schemas.openxmlformats.org/drawingml/2006/table">
            <a:tbl>
              <a:tblPr firstRow="1" bandRow="1">
                <a:tableStyleId>{5C22544A-7EE6-4342-B048-85BDC9FD1C3A}</a:tableStyleId>
              </a:tblPr>
              <a:tblGrid>
                <a:gridCol w="2930855">
                  <a:extLst>
                    <a:ext uri="{9D8B030D-6E8A-4147-A177-3AD203B41FA5}">
                      <a16:colId xmlns:a16="http://schemas.microsoft.com/office/drawing/2014/main" val="3769547131"/>
                    </a:ext>
                  </a:extLst>
                </a:gridCol>
                <a:gridCol w="7666807">
                  <a:extLst>
                    <a:ext uri="{9D8B030D-6E8A-4147-A177-3AD203B41FA5}">
                      <a16:colId xmlns:a16="http://schemas.microsoft.com/office/drawing/2014/main" val="3835865625"/>
                    </a:ext>
                  </a:extLst>
                </a:gridCol>
              </a:tblGrid>
              <a:tr h="370840">
                <a:tc>
                  <a:txBody>
                    <a:bodyPr/>
                    <a:lstStyle/>
                    <a:p>
                      <a:r>
                        <a:rPr lang="en-US" dirty="0"/>
                        <a:t>Property</a:t>
                      </a:r>
                      <a:endParaRPr lang="en-IN" dirty="0"/>
                    </a:p>
                  </a:txBody>
                  <a:tcPr/>
                </a:tc>
                <a:tc>
                  <a:txBody>
                    <a:bodyPr/>
                    <a:lstStyle/>
                    <a:p>
                      <a:r>
                        <a:rPr lang="en-US" dirty="0"/>
                        <a:t>Explanation</a:t>
                      </a:r>
                      <a:endParaRPr lang="en-IN" dirty="0"/>
                    </a:p>
                  </a:txBody>
                  <a:tcPr/>
                </a:tc>
                <a:extLst>
                  <a:ext uri="{0D108BD9-81ED-4DB2-BD59-A6C34878D82A}">
                    <a16:rowId xmlns:a16="http://schemas.microsoft.com/office/drawing/2014/main" val="2466532718"/>
                  </a:ext>
                </a:extLst>
              </a:tr>
              <a:tr h="370840">
                <a:tc>
                  <a:txBody>
                    <a:bodyPr/>
                    <a:lstStyle/>
                    <a:p>
                      <a:r>
                        <a:rPr lang="en-US" dirty="0"/>
                        <a:t>Non intrusive, hidden, invisible, calm computing</a:t>
                      </a:r>
                      <a:endParaRPr lang="en-IN" dirty="0"/>
                    </a:p>
                  </a:txBody>
                  <a:tcPr/>
                </a:tc>
                <a:tc>
                  <a:txBody>
                    <a:bodyPr/>
                    <a:lstStyle/>
                    <a:p>
                      <a:r>
                        <a:rPr lang="en-US" dirty="0"/>
                        <a:t>ICT is nonintrusive and invisible to the user. It is integrated into the general ecology of the home or workplace and can be used intuitively by users.</a:t>
                      </a:r>
                      <a:endParaRPr lang="en-IN" dirty="0"/>
                    </a:p>
                  </a:txBody>
                  <a:tcPr/>
                </a:tc>
                <a:extLst>
                  <a:ext uri="{0D108BD9-81ED-4DB2-BD59-A6C34878D82A}">
                    <a16:rowId xmlns:a16="http://schemas.microsoft.com/office/drawing/2014/main" val="734111113"/>
                  </a:ext>
                </a:extLst>
              </a:tr>
              <a:tr h="370840">
                <a:tc>
                  <a:txBody>
                    <a:bodyPr/>
                    <a:lstStyle/>
                    <a:p>
                      <a:r>
                        <a:rPr lang="en-IN" dirty="0"/>
                        <a:t>Tangible, natural</a:t>
                      </a:r>
                    </a:p>
                  </a:txBody>
                  <a:tcPr/>
                </a:tc>
                <a:tc>
                  <a:txBody>
                    <a:bodyPr/>
                    <a:lstStyle/>
                    <a:p>
                      <a:r>
                        <a:rPr lang="en-US" dirty="0"/>
                        <a:t>Interaction is via natural user interfaces and physical artefact interaction that can involve gestures, touch, voice control, eye gaze control, etc.</a:t>
                      </a:r>
                      <a:endParaRPr lang="en-IN" dirty="0"/>
                    </a:p>
                  </a:txBody>
                  <a:tcPr/>
                </a:tc>
                <a:extLst>
                  <a:ext uri="{0D108BD9-81ED-4DB2-BD59-A6C34878D82A}">
                    <a16:rowId xmlns:a16="http://schemas.microsoft.com/office/drawing/2014/main" val="4198667384"/>
                  </a:ext>
                </a:extLst>
              </a:tr>
              <a:tr h="370840">
                <a:tc>
                  <a:txBody>
                    <a:bodyPr/>
                    <a:lstStyle/>
                    <a:p>
                      <a:r>
                        <a:rPr lang="en-IN" dirty="0"/>
                        <a:t>Anticipatory, speculative, proactive</a:t>
                      </a:r>
                    </a:p>
                  </a:txBody>
                  <a:tcPr/>
                </a:tc>
                <a:tc>
                  <a:txBody>
                    <a:bodyPr/>
                    <a:lstStyle/>
                    <a:p>
                      <a:pPr algn="just"/>
                      <a:r>
                        <a:rPr lang="en-US" dirty="0"/>
                        <a:t>Improving performance and user experience through anticipated actions and user goals in relation to current context, past user context and group context. This overlaps with user context awareness.</a:t>
                      </a:r>
                      <a:endParaRPr lang="en-IN" dirty="0"/>
                    </a:p>
                  </a:txBody>
                  <a:tcPr/>
                </a:tc>
                <a:extLst>
                  <a:ext uri="{0D108BD9-81ED-4DB2-BD59-A6C34878D82A}">
                    <a16:rowId xmlns:a16="http://schemas.microsoft.com/office/drawing/2014/main" val="676163039"/>
                  </a:ext>
                </a:extLst>
              </a:tr>
              <a:tr h="370840">
                <a:tc>
                  <a:txBody>
                    <a:bodyPr/>
                    <a:lstStyle/>
                    <a:p>
                      <a:r>
                        <a:rPr lang="en-IN" dirty="0"/>
                        <a:t>Affective, emotive</a:t>
                      </a:r>
                    </a:p>
                  </a:txBody>
                  <a:tcPr/>
                </a:tc>
                <a:tc>
                  <a:txBody>
                    <a:bodyPr/>
                    <a:lstStyle/>
                    <a:p>
                      <a:pPr algn="just"/>
                      <a:r>
                        <a:rPr lang="en-US" dirty="0"/>
                        <a:t>Computing that relates to, arises from, or influences human emotions. This is also considered to be a sub type of human intelligence</a:t>
                      </a:r>
                      <a:endParaRPr lang="en-IN" dirty="0"/>
                    </a:p>
                  </a:txBody>
                  <a:tcPr/>
                </a:tc>
                <a:extLst>
                  <a:ext uri="{0D108BD9-81ED-4DB2-BD59-A6C34878D82A}">
                    <a16:rowId xmlns:a16="http://schemas.microsoft.com/office/drawing/2014/main" val="4117963416"/>
                  </a:ext>
                </a:extLst>
              </a:tr>
            </a:tbl>
          </a:graphicData>
        </a:graphic>
      </p:graphicFrame>
    </p:spTree>
    <p:extLst>
      <p:ext uri="{BB962C8B-B14F-4D97-AF65-F5344CB8AC3E}">
        <p14:creationId xmlns:p14="http://schemas.microsoft.com/office/powerpoint/2010/main" val="24125295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1270C-E119-80BF-A368-4B22F35456F3}"/>
              </a:ext>
            </a:extLst>
          </p:cNvPr>
          <p:cNvSpPr>
            <a:spLocks noGrp="1"/>
          </p:cNvSpPr>
          <p:nvPr>
            <p:ph type="title"/>
          </p:nvPr>
        </p:nvSpPr>
        <p:spPr/>
        <p:txBody>
          <a:bodyPr>
            <a:normAutofit fontScale="90000"/>
          </a:bodyPr>
          <a:lstStyle/>
          <a:p>
            <a:r>
              <a:rPr lang="en-IN" dirty="0" err="1">
                <a:solidFill>
                  <a:srgbClr val="FF0000"/>
                </a:solidFill>
              </a:rPr>
              <a:t>iHCI</a:t>
            </a:r>
            <a:r>
              <a:rPr lang="en-IN" dirty="0">
                <a:solidFill>
                  <a:srgbClr val="FF0000"/>
                </a:solidFill>
              </a:rPr>
              <a:t> System Properties (2/2)</a:t>
            </a:r>
            <a:r>
              <a:rPr lang="en-IN" dirty="0"/>
              <a:t/>
            </a:r>
            <a:br>
              <a:rPr lang="en-IN" dirty="0"/>
            </a:br>
            <a:r>
              <a:rPr lang="en-IN" dirty="0"/>
              <a:t>Implicit Human Device Interaction (</a:t>
            </a:r>
            <a:r>
              <a:rPr lang="en-IN" dirty="0" err="1"/>
              <a:t>iHCI</a:t>
            </a:r>
            <a:r>
              <a:rPr lang="en-IN" dirty="0"/>
              <a:t>)</a:t>
            </a:r>
          </a:p>
        </p:txBody>
      </p:sp>
      <p:graphicFrame>
        <p:nvGraphicFramePr>
          <p:cNvPr id="4" name="Table 4">
            <a:extLst>
              <a:ext uri="{FF2B5EF4-FFF2-40B4-BE49-F238E27FC236}">
                <a16:creationId xmlns:a16="http://schemas.microsoft.com/office/drawing/2014/main" id="{C6FABC2B-6D9C-2D85-FC88-06D37E22A21A}"/>
              </a:ext>
            </a:extLst>
          </p:cNvPr>
          <p:cNvGraphicFramePr>
            <a:graphicFrameLocks noGrp="1"/>
          </p:cNvGraphicFramePr>
          <p:nvPr>
            <p:ph idx="1"/>
            <p:extLst>
              <p:ext uri="{D42A27DB-BD31-4B8C-83A1-F6EECF244321}">
                <p14:modId xmlns:p14="http://schemas.microsoft.com/office/powerpoint/2010/main" val="2823947306"/>
              </p:ext>
            </p:extLst>
          </p:nvPr>
        </p:nvGraphicFramePr>
        <p:xfrm>
          <a:off x="820615" y="2557463"/>
          <a:ext cx="10597662" cy="2565400"/>
        </p:xfrm>
        <a:graphic>
          <a:graphicData uri="http://schemas.openxmlformats.org/drawingml/2006/table">
            <a:tbl>
              <a:tblPr firstRow="1" bandRow="1">
                <a:tableStyleId>{5C22544A-7EE6-4342-B048-85BDC9FD1C3A}</a:tableStyleId>
              </a:tblPr>
              <a:tblGrid>
                <a:gridCol w="2930855">
                  <a:extLst>
                    <a:ext uri="{9D8B030D-6E8A-4147-A177-3AD203B41FA5}">
                      <a16:colId xmlns:a16="http://schemas.microsoft.com/office/drawing/2014/main" val="3769547131"/>
                    </a:ext>
                  </a:extLst>
                </a:gridCol>
                <a:gridCol w="7666807">
                  <a:extLst>
                    <a:ext uri="{9D8B030D-6E8A-4147-A177-3AD203B41FA5}">
                      <a16:colId xmlns:a16="http://schemas.microsoft.com/office/drawing/2014/main" val="3835865625"/>
                    </a:ext>
                  </a:extLst>
                </a:gridCol>
              </a:tblGrid>
              <a:tr h="370840">
                <a:tc>
                  <a:txBody>
                    <a:bodyPr/>
                    <a:lstStyle/>
                    <a:p>
                      <a:r>
                        <a:rPr lang="en-US" dirty="0"/>
                        <a:t>Property</a:t>
                      </a:r>
                      <a:endParaRPr lang="en-IN" dirty="0"/>
                    </a:p>
                  </a:txBody>
                  <a:tcPr/>
                </a:tc>
                <a:tc>
                  <a:txBody>
                    <a:bodyPr/>
                    <a:lstStyle/>
                    <a:p>
                      <a:r>
                        <a:rPr lang="en-US" dirty="0"/>
                        <a:t>Explanation</a:t>
                      </a:r>
                      <a:endParaRPr lang="en-IN" dirty="0"/>
                    </a:p>
                  </a:txBody>
                  <a:tcPr/>
                </a:tc>
                <a:extLst>
                  <a:ext uri="{0D108BD9-81ED-4DB2-BD59-A6C34878D82A}">
                    <a16:rowId xmlns:a16="http://schemas.microsoft.com/office/drawing/2014/main" val="2466532718"/>
                  </a:ext>
                </a:extLst>
              </a:tr>
              <a:tr h="370840">
                <a:tc>
                  <a:txBody>
                    <a:bodyPr/>
                    <a:lstStyle/>
                    <a:p>
                      <a:r>
                        <a:rPr lang="en-IN" dirty="0"/>
                        <a:t>User aware</a:t>
                      </a:r>
                    </a:p>
                  </a:txBody>
                  <a:tcPr/>
                </a:tc>
                <a:tc>
                  <a:txBody>
                    <a:bodyPr/>
                    <a:lstStyle/>
                    <a:p>
                      <a:r>
                        <a:rPr lang="en-US" dirty="0"/>
                        <a:t>ICT is aware of presence of user, user ID, user characteristics, current user tasks in relation to users’ goals (as part of </a:t>
                      </a:r>
                      <a:r>
                        <a:rPr lang="en-US" dirty="0" err="1"/>
                        <a:t>iHCI</a:t>
                      </a:r>
                      <a:r>
                        <a:rPr lang="en-US" dirty="0"/>
                        <a:t> and context awareness).</a:t>
                      </a:r>
                      <a:endParaRPr lang="en-IN" dirty="0"/>
                    </a:p>
                  </a:txBody>
                  <a:tcPr/>
                </a:tc>
                <a:extLst>
                  <a:ext uri="{0D108BD9-81ED-4DB2-BD59-A6C34878D82A}">
                    <a16:rowId xmlns:a16="http://schemas.microsoft.com/office/drawing/2014/main" val="734111113"/>
                  </a:ext>
                </a:extLst>
              </a:tr>
              <a:tr h="370840">
                <a:tc>
                  <a:txBody>
                    <a:bodyPr/>
                    <a:lstStyle/>
                    <a:p>
                      <a:r>
                        <a:rPr lang="en-IN" dirty="0"/>
                        <a:t>Post human</a:t>
                      </a:r>
                    </a:p>
                  </a:txBody>
                  <a:tcPr/>
                </a:tc>
                <a:tc>
                  <a:txBody>
                    <a:bodyPr/>
                    <a:lstStyle/>
                    <a:p>
                      <a:r>
                        <a:rPr lang="en-US" dirty="0"/>
                        <a:t>Sense of being in a world that exists outside ourselves, extending a person’s normal experience across space and time.</a:t>
                      </a:r>
                      <a:endParaRPr lang="en-IN" dirty="0"/>
                    </a:p>
                  </a:txBody>
                  <a:tcPr/>
                </a:tc>
                <a:extLst>
                  <a:ext uri="{0D108BD9-81ED-4DB2-BD59-A6C34878D82A}">
                    <a16:rowId xmlns:a16="http://schemas.microsoft.com/office/drawing/2014/main" val="4198667384"/>
                  </a:ext>
                </a:extLst>
              </a:tr>
              <a:tr h="370840">
                <a:tc>
                  <a:txBody>
                    <a:bodyPr/>
                    <a:lstStyle/>
                    <a:p>
                      <a:r>
                        <a:rPr lang="en-US" dirty="0"/>
                        <a:t>Sense of presence immersed, virtual, mediated reality</a:t>
                      </a:r>
                      <a:endParaRPr lang="en-IN" dirty="0"/>
                    </a:p>
                  </a:txBody>
                  <a:tcPr/>
                </a:tc>
                <a:tc>
                  <a:txBody>
                    <a:bodyPr/>
                    <a:lstStyle/>
                    <a:p>
                      <a:pPr algn="just"/>
                      <a:r>
                        <a:rPr lang="en-US" dirty="0"/>
                        <a:t>A person is in a real time interactive environment which experiences an extended sense of presence that combines the virtual and the real, often by overlaying virtual views on real views.</a:t>
                      </a:r>
                      <a:endParaRPr lang="en-IN" dirty="0"/>
                    </a:p>
                  </a:txBody>
                  <a:tcPr/>
                </a:tc>
                <a:extLst>
                  <a:ext uri="{0D108BD9-81ED-4DB2-BD59-A6C34878D82A}">
                    <a16:rowId xmlns:a16="http://schemas.microsoft.com/office/drawing/2014/main" val="676163039"/>
                  </a:ext>
                </a:extLst>
              </a:tr>
            </a:tbl>
          </a:graphicData>
        </a:graphic>
      </p:graphicFrame>
    </p:spTree>
    <p:extLst>
      <p:ext uri="{BB962C8B-B14F-4D97-AF65-F5344CB8AC3E}">
        <p14:creationId xmlns:p14="http://schemas.microsoft.com/office/powerpoint/2010/main" val="31172739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EA7F7-5E9D-50F9-9BC1-C2BF4A663EA8}"/>
              </a:ext>
            </a:extLst>
          </p:cNvPr>
          <p:cNvSpPr>
            <a:spLocks noGrp="1"/>
          </p:cNvSpPr>
          <p:nvPr>
            <p:ph type="title"/>
          </p:nvPr>
        </p:nvSpPr>
        <p:spPr/>
        <p:txBody>
          <a:bodyPr/>
          <a:lstStyle/>
          <a:p>
            <a:r>
              <a:rPr lang="en-GB" sz="4400" dirty="0">
                <a:solidFill>
                  <a:srgbClr val="FF0000"/>
                </a:solidFill>
              </a:rPr>
              <a:t>Context-aware System Properties</a:t>
            </a:r>
            <a:endParaRPr lang="en-IN" dirty="0">
              <a:solidFill>
                <a:srgbClr val="FF0000"/>
              </a:solidFill>
            </a:endParaRPr>
          </a:p>
        </p:txBody>
      </p:sp>
      <p:graphicFrame>
        <p:nvGraphicFramePr>
          <p:cNvPr id="4" name="Table 4">
            <a:extLst>
              <a:ext uri="{FF2B5EF4-FFF2-40B4-BE49-F238E27FC236}">
                <a16:creationId xmlns:a16="http://schemas.microsoft.com/office/drawing/2014/main" id="{A64873E7-B31B-F508-F8DA-CFF601C305A8}"/>
              </a:ext>
            </a:extLst>
          </p:cNvPr>
          <p:cNvGraphicFramePr>
            <a:graphicFrameLocks noGrp="1"/>
          </p:cNvGraphicFramePr>
          <p:nvPr>
            <p:ph idx="1"/>
            <p:extLst>
              <p:ext uri="{D42A27DB-BD31-4B8C-83A1-F6EECF244321}">
                <p14:modId xmlns:p14="http://schemas.microsoft.com/office/powerpoint/2010/main" val="860263417"/>
              </p:ext>
            </p:extLst>
          </p:nvPr>
        </p:nvGraphicFramePr>
        <p:xfrm>
          <a:off x="756138" y="2487124"/>
          <a:ext cx="10679723" cy="3754120"/>
        </p:xfrm>
        <a:graphic>
          <a:graphicData uri="http://schemas.openxmlformats.org/drawingml/2006/table">
            <a:tbl>
              <a:tblPr firstRow="1" bandRow="1">
                <a:tableStyleId>{5C22544A-7EE6-4342-B048-85BDC9FD1C3A}</a:tableStyleId>
              </a:tblPr>
              <a:tblGrid>
                <a:gridCol w="2757951">
                  <a:extLst>
                    <a:ext uri="{9D8B030D-6E8A-4147-A177-3AD203B41FA5}">
                      <a16:colId xmlns:a16="http://schemas.microsoft.com/office/drawing/2014/main" val="1724720535"/>
                    </a:ext>
                  </a:extLst>
                </a:gridCol>
                <a:gridCol w="7921772">
                  <a:extLst>
                    <a:ext uri="{9D8B030D-6E8A-4147-A177-3AD203B41FA5}">
                      <a16:colId xmlns:a16="http://schemas.microsoft.com/office/drawing/2014/main" val="2683936840"/>
                    </a:ext>
                  </a:extLst>
                </a:gridCol>
              </a:tblGrid>
              <a:tr h="370840">
                <a:tc>
                  <a:txBody>
                    <a:bodyPr/>
                    <a:lstStyle/>
                    <a:p>
                      <a:r>
                        <a:rPr lang="en-US" sz="1600" dirty="0"/>
                        <a:t>Property</a:t>
                      </a:r>
                      <a:endParaRPr lang="en-IN" sz="1600" dirty="0"/>
                    </a:p>
                  </a:txBody>
                  <a:tcPr/>
                </a:tc>
                <a:tc>
                  <a:txBody>
                    <a:bodyPr/>
                    <a:lstStyle/>
                    <a:p>
                      <a:r>
                        <a:rPr lang="en-US" sz="1600" dirty="0"/>
                        <a:t>Explanation</a:t>
                      </a:r>
                      <a:endParaRPr lang="en-IN" sz="1600" dirty="0"/>
                    </a:p>
                  </a:txBody>
                  <a:tcPr/>
                </a:tc>
                <a:extLst>
                  <a:ext uri="{0D108BD9-81ED-4DB2-BD59-A6C34878D82A}">
                    <a16:rowId xmlns:a16="http://schemas.microsoft.com/office/drawing/2014/main" val="1034492413"/>
                  </a:ext>
                </a:extLst>
              </a:tr>
              <a:tr h="370840">
                <a:tc>
                  <a:txBody>
                    <a:bodyPr/>
                    <a:lstStyle/>
                    <a:p>
                      <a:r>
                        <a:rPr lang="en-IN" sz="1600" dirty="0"/>
                        <a:t>Sentient, unique, localized, situated</a:t>
                      </a:r>
                    </a:p>
                  </a:txBody>
                  <a:tcPr/>
                </a:tc>
                <a:tc>
                  <a:txBody>
                    <a:bodyPr/>
                    <a:lstStyle/>
                    <a:p>
                      <a:pPr algn="just"/>
                      <a:r>
                        <a:rPr lang="en-US" sz="1600" dirty="0"/>
                        <a:t>Systems can discover and take advantage of the situation or context such as: location, time and user activity. There are three main sub types of context awareness; physical world, user and virtual (ICT) device awareness.</a:t>
                      </a:r>
                      <a:endParaRPr lang="en-IN" sz="1600" dirty="0"/>
                    </a:p>
                  </a:txBody>
                  <a:tcPr/>
                </a:tc>
                <a:extLst>
                  <a:ext uri="{0D108BD9-81ED-4DB2-BD59-A6C34878D82A}">
                    <a16:rowId xmlns:a16="http://schemas.microsoft.com/office/drawing/2014/main" val="1754798733"/>
                  </a:ext>
                </a:extLst>
              </a:tr>
              <a:tr h="370840">
                <a:tc>
                  <a:txBody>
                    <a:bodyPr/>
                    <a:lstStyle/>
                    <a:p>
                      <a:r>
                        <a:rPr lang="en-IN" sz="1600" dirty="0"/>
                        <a:t>Adaptive, active context aware</a:t>
                      </a:r>
                    </a:p>
                  </a:txBody>
                  <a:tcPr/>
                </a:tc>
                <a:tc>
                  <a:txBody>
                    <a:bodyPr/>
                    <a:lstStyle/>
                    <a:p>
                      <a:r>
                        <a:rPr lang="en-US" sz="1600" dirty="0"/>
                        <a:t>Systems actively adapt to context changes in a dynamic environment rather than just present context changes to the user.</a:t>
                      </a:r>
                      <a:endParaRPr lang="en-IN" sz="1600" dirty="0"/>
                    </a:p>
                  </a:txBody>
                  <a:tcPr/>
                </a:tc>
                <a:extLst>
                  <a:ext uri="{0D108BD9-81ED-4DB2-BD59-A6C34878D82A}">
                    <a16:rowId xmlns:a16="http://schemas.microsoft.com/office/drawing/2014/main" val="2403645944"/>
                  </a:ext>
                </a:extLst>
              </a:tr>
              <a:tr h="370840">
                <a:tc>
                  <a:txBody>
                    <a:bodyPr/>
                    <a:lstStyle/>
                    <a:p>
                      <a:r>
                        <a:rPr lang="en-US" sz="1600" dirty="0"/>
                        <a:t>Person aware, user aware, </a:t>
                      </a:r>
                      <a:r>
                        <a:rPr lang="en-US" sz="1600" dirty="0" err="1"/>
                        <a:t>personalised</a:t>
                      </a:r>
                      <a:r>
                        <a:rPr lang="en-US" sz="1600" dirty="0"/>
                        <a:t>, tailored</a:t>
                      </a:r>
                      <a:endParaRPr lang="en-IN" sz="1600" dirty="0"/>
                    </a:p>
                  </a:txBody>
                  <a:tcPr/>
                </a:tc>
                <a:tc>
                  <a:txBody>
                    <a:bodyPr/>
                    <a:lstStyle/>
                    <a:p>
                      <a:r>
                        <a:rPr lang="en-US" sz="1600" dirty="0"/>
                        <a:t>Tailored to an individual user or type of user, based on personal details or characteristics that a user provides or is gathered about a user. This may trigger system adaptation.</a:t>
                      </a:r>
                      <a:endParaRPr lang="en-IN" sz="1600" dirty="0"/>
                    </a:p>
                  </a:txBody>
                  <a:tcPr/>
                </a:tc>
                <a:extLst>
                  <a:ext uri="{0D108BD9-81ED-4DB2-BD59-A6C34878D82A}">
                    <a16:rowId xmlns:a16="http://schemas.microsoft.com/office/drawing/2014/main" val="3728755969"/>
                  </a:ext>
                </a:extLst>
              </a:tr>
              <a:tr h="370840">
                <a:tc>
                  <a:txBody>
                    <a:bodyPr/>
                    <a:lstStyle/>
                    <a:p>
                      <a:r>
                        <a:rPr lang="en-US" sz="1600" dirty="0"/>
                        <a:t>Environment aware, context aware, physical context aware</a:t>
                      </a:r>
                      <a:endParaRPr lang="en-IN" sz="1600" dirty="0"/>
                    </a:p>
                  </a:txBody>
                  <a:tcPr/>
                </a:tc>
                <a:tc>
                  <a:txBody>
                    <a:bodyPr/>
                    <a:lstStyle/>
                    <a:p>
                      <a:pPr algn="just"/>
                      <a:r>
                        <a:rPr lang="en-US" sz="1600" dirty="0"/>
                        <a:t>Sometimes physical world context aware awareness is taken by some researchers to mean general context awareness or general environment awareness. Physical context awareness includes spatial and temporal awareness</a:t>
                      </a:r>
                      <a:endParaRPr lang="en-IN" sz="1600" dirty="0"/>
                    </a:p>
                  </a:txBody>
                  <a:tcPr/>
                </a:tc>
                <a:extLst>
                  <a:ext uri="{0D108BD9-81ED-4DB2-BD59-A6C34878D82A}">
                    <a16:rowId xmlns:a16="http://schemas.microsoft.com/office/drawing/2014/main" val="2111618640"/>
                  </a:ext>
                </a:extLst>
              </a:tr>
              <a:tr h="370840">
                <a:tc>
                  <a:txBody>
                    <a:bodyPr/>
                    <a:lstStyle/>
                    <a:p>
                      <a:r>
                        <a:rPr lang="en-IN" sz="1600" dirty="0"/>
                        <a:t>ICT awareness</a:t>
                      </a:r>
                    </a:p>
                  </a:txBody>
                  <a:tcPr/>
                </a:tc>
                <a:tc>
                  <a:txBody>
                    <a:bodyPr/>
                    <a:lstStyle/>
                    <a:p>
                      <a:pPr algn="just"/>
                      <a:r>
                        <a:rPr lang="en-US" sz="1600" dirty="0"/>
                        <a:t>Awareness of ICT infrastructure in which an </a:t>
                      </a:r>
                      <a:r>
                        <a:rPr lang="en-US" sz="1600" dirty="0" err="1"/>
                        <a:t>UbiCom</a:t>
                      </a:r>
                      <a:r>
                        <a:rPr lang="en-US" sz="1600" dirty="0"/>
                        <a:t> system exists, e.g., awareness of network QoS when transmitting messages</a:t>
                      </a:r>
                      <a:endParaRPr lang="en-IN" sz="1600" dirty="0"/>
                    </a:p>
                  </a:txBody>
                  <a:tcPr/>
                </a:tc>
                <a:extLst>
                  <a:ext uri="{0D108BD9-81ED-4DB2-BD59-A6C34878D82A}">
                    <a16:rowId xmlns:a16="http://schemas.microsoft.com/office/drawing/2014/main" val="2688439183"/>
                  </a:ext>
                </a:extLst>
              </a:tr>
            </a:tbl>
          </a:graphicData>
        </a:graphic>
      </p:graphicFrame>
    </p:spTree>
    <p:extLst>
      <p:ext uri="{BB962C8B-B14F-4D97-AF65-F5344CB8AC3E}">
        <p14:creationId xmlns:p14="http://schemas.microsoft.com/office/powerpoint/2010/main" val="1896546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68D9B-4C67-9EB1-319E-A8B1CB6819F7}"/>
              </a:ext>
            </a:extLst>
          </p:cNvPr>
          <p:cNvSpPr>
            <a:spLocks noGrp="1"/>
          </p:cNvSpPr>
          <p:nvPr>
            <p:ph type="title"/>
          </p:nvPr>
        </p:nvSpPr>
        <p:spPr/>
        <p:txBody>
          <a:bodyPr/>
          <a:lstStyle/>
          <a:p>
            <a:r>
              <a:rPr lang="en-IN" dirty="0">
                <a:solidFill>
                  <a:srgbClr val="FF0000"/>
                </a:solidFill>
              </a:rPr>
              <a:t>Autonomous System Properties</a:t>
            </a:r>
          </a:p>
        </p:txBody>
      </p:sp>
      <p:graphicFrame>
        <p:nvGraphicFramePr>
          <p:cNvPr id="4" name="Table 4">
            <a:extLst>
              <a:ext uri="{FF2B5EF4-FFF2-40B4-BE49-F238E27FC236}">
                <a16:creationId xmlns:a16="http://schemas.microsoft.com/office/drawing/2014/main" id="{807C3EFC-5833-ACD3-3B06-68353726163A}"/>
              </a:ext>
            </a:extLst>
          </p:cNvPr>
          <p:cNvGraphicFramePr>
            <a:graphicFrameLocks noGrp="1"/>
          </p:cNvGraphicFramePr>
          <p:nvPr>
            <p:ph idx="1"/>
            <p:extLst>
              <p:ext uri="{D42A27DB-BD31-4B8C-83A1-F6EECF244321}">
                <p14:modId xmlns:p14="http://schemas.microsoft.com/office/powerpoint/2010/main" val="1496744167"/>
              </p:ext>
            </p:extLst>
          </p:nvPr>
        </p:nvGraphicFramePr>
        <p:xfrm>
          <a:off x="762000" y="2557463"/>
          <a:ext cx="10668000" cy="3429000"/>
        </p:xfrm>
        <a:graphic>
          <a:graphicData uri="http://schemas.openxmlformats.org/drawingml/2006/table">
            <a:tbl>
              <a:tblPr firstRow="1" bandRow="1">
                <a:tableStyleId>{5C22544A-7EE6-4342-B048-85BDC9FD1C3A}</a:tableStyleId>
              </a:tblPr>
              <a:tblGrid>
                <a:gridCol w="2364154">
                  <a:extLst>
                    <a:ext uri="{9D8B030D-6E8A-4147-A177-3AD203B41FA5}">
                      <a16:colId xmlns:a16="http://schemas.microsoft.com/office/drawing/2014/main" val="243871409"/>
                    </a:ext>
                  </a:extLst>
                </a:gridCol>
                <a:gridCol w="8303846">
                  <a:extLst>
                    <a:ext uri="{9D8B030D-6E8A-4147-A177-3AD203B41FA5}">
                      <a16:colId xmlns:a16="http://schemas.microsoft.com/office/drawing/2014/main" val="2524308978"/>
                    </a:ext>
                  </a:extLst>
                </a:gridCol>
              </a:tblGrid>
              <a:tr h="370840">
                <a:tc>
                  <a:txBody>
                    <a:bodyPr/>
                    <a:lstStyle/>
                    <a:p>
                      <a:r>
                        <a:rPr lang="en-US" sz="1600" dirty="0"/>
                        <a:t>Property</a:t>
                      </a:r>
                      <a:endParaRPr lang="en-IN" sz="1600" dirty="0"/>
                    </a:p>
                  </a:txBody>
                  <a:tcPr/>
                </a:tc>
                <a:tc>
                  <a:txBody>
                    <a:bodyPr/>
                    <a:lstStyle/>
                    <a:p>
                      <a:r>
                        <a:rPr lang="en-US" sz="1600" dirty="0"/>
                        <a:t>Explanation</a:t>
                      </a:r>
                      <a:endParaRPr lang="en-IN" sz="1600" dirty="0"/>
                    </a:p>
                  </a:txBody>
                  <a:tcPr/>
                </a:tc>
                <a:extLst>
                  <a:ext uri="{0D108BD9-81ED-4DB2-BD59-A6C34878D82A}">
                    <a16:rowId xmlns:a16="http://schemas.microsoft.com/office/drawing/2014/main" val="2042775260"/>
                  </a:ext>
                </a:extLst>
              </a:tr>
              <a:tr h="370840">
                <a:tc>
                  <a:txBody>
                    <a:bodyPr/>
                    <a:lstStyle/>
                    <a:p>
                      <a:r>
                        <a:rPr lang="en-IN" sz="1600" dirty="0"/>
                        <a:t>Automatic</a:t>
                      </a:r>
                    </a:p>
                  </a:txBody>
                  <a:tcPr/>
                </a:tc>
                <a:tc>
                  <a:txBody>
                    <a:bodyPr/>
                    <a:lstStyle/>
                    <a:p>
                      <a:r>
                        <a:rPr lang="en-IN" sz="1600" dirty="0"/>
                        <a:t>Operates without human intervention.</a:t>
                      </a:r>
                    </a:p>
                  </a:txBody>
                  <a:tcPr/>
                </a:tc>
                <a:extLst>
                  <a:ext uri="{0D108BD9-81ED-4DB2-BD59-A6C34878D82A}">
                    <a16:rowId xmlns:a16="http://schemas.microsoft.com/office/drawing/2014/main" val="3733539371"/>
                  </a:ext>
                </a:extLst>
              </a:tr>
              <a:tr h="370840">
                <a:tc>
                  <a:txBody>
                    <a:bodyPr/>
                    <a:lstStyle/>
                    <a:p>
                      <a:r>
                        <a:rPr lang="en-IN" sz="1600" dirty="0"/>
                        <a:t>Embedded, encapsulated embodied</a:t>
                      </a:r>
                    </a:p>
                  </a:txBody>
                  <a:tcPr/>
                </a:tc>
                <a:tc>
                  <a:txBody>
                    <a:bodyPr/>
                    <a:lstStyle/>
                    <a:p>
                      <a:pPr algn="just"/>
                      <a:r>
                        <a:rPr lang="en-US" sz="1600" dirty="0"/>
                        <a:t>System input output and computation is completely encapsulated by, or contained in, the device it controls, e.g., a system that acts as a self contained appliance.</a:t>
                      </a:r>
                      <a:endParaRPr lang="en-IN" sz="1600" dirty="0"/>
                    </a:p>
                  </a:txBody>
                  <a:tcPr/>
                </a:tc>
                <a:extLst>
                  <a:ext uri="{0D108BD9-81ED-4DB2-BD59-A6C34878D82A}">
                    <a16:rowId xmlns:a16="http://schemas.microsoft.com/office/drawing/2014/main" val="3509727609"/>
                  </a:ext>
                </a:extLst>
              </a:tr>
              <a:tr h="370840">
                <a:tc>
                  <a:txBody>
                    <a:bodyPr/>
                    <a:lstStyle/>
                    <a:p>
                      <a:r>
                        <a:rPr lang="en-IN" sz="1600" dirty="0"/>
                        <a:t>Resource constrained</a:t>
                      </a:r>
                    </a:p>
                  </a:txBody>
                  <a:tcPr/>
                </a:tc>
                <a:tc>
                  <a:txBody>
                    <a:bodyPr/>
                    <a:lstStyle/>
                    <a:p>
                      <a:pPr algn="just"/>
                      <a:r>
                        <a:rPr lang="en-US" sz="1600" dirty="0"/>
                        <a:t>Systems are designed to be constrained in size to be portable or embeddable; to use constrained computation, data storage, input and output and energy.</a:t>
                      </a:r>
                      <a:endParaRPr lang="en-IN" sz="1600" dirty="0"/>
                    </a:p>
                  </a:txBody>
                  <a:tcPr/>
                </a:tc>
                <a:extLst>
                  <a:ext uri="{0D108BD9-81ED-4DB2-BD59-A6C34878D82A}">
                    <a16:rowId xmlns:a16="http://schemas.microsoft.com/office/drawing/2014/main" val="3355638255"/>
                  </a:ext>
                </a:extLst>
              </a:tr>
              <a:tr h="370840">
                <a:tc>
                  <a:txBody>
                    <a:bodyPr/>
                    <a:lstStyle/>
                    <a:p>
                      <a:r>
                        <a:rPr lang="en-IN" sz="1600" dirty="0"/>
                        <a:t>Untethered, amorphous</a:t>
                      </a:r>
                    </a:p>
                  </a:txBody>
                  <a:tcPr/>
                </a:tc>
                <a:tc>
                  <a:txBody>
                    <a:bodyPr/>
                    <a:lstStyle/>
                    <a:p>
                      <a:r>
                        <a:rPr lang="en-US" sz="1600" dirty="0"/>
                        <a:t>Able to operate independently and proactively, free from external authority, external dependencies are minimized.</a:t>
                      </a:r>
                      <a:endParaRPr lang="en-IN" sz="1600" dirty="0"/>
                    </a:p>
                  </a:txBody>
                  <a:tcPr/>
                </a:tc>
                <a:extLst>
                  <a:ext uri="{0D108BD9-81ED-4DB2-BD59-A6C34878D82A}">
                    <a16:rowId xmlns:a16="http://schemas.microsoft.com/office/drawing/2014/main" val="957275451"/>
                  </a:ext>
                </a:extLst>
              </a:tr>
              <a:tr h="370840">
                <a:tc>
                  <a:txBody>
                    <a:bodyPr/>
                    <a:lstStyle/>
                    <a:p>
                      <a:r>
                        <a:rPr lang="en-US" sz="1600" dirty="0"/>
                        <a:t>Autonomic, self managing, self star</a:t>
                      </a:r>
                      <a:endParaRPr lang="en-IN" sz="1600" dirty="0"/>
                    </a:p>
                  </a:txBody>
                  <a:tcPr/>
                </a:tc>
                <a:tc>
                  <a:txBody>
                    <a:bodyPr/>
                    <a:lstStyle/>
                    <a:p>
                      <a:pPr algn="just"/>
                      <a:r>
                        <a:rPr lang="en-US" sz="1600" dirty="0"/>
                        <a:t>Able to support various self star properties such as self configuring, self healing, self </a:t>
                      </a:r>
                      <a:r>
                        <a:rPr lang="en-US" sz="1600" dirty="0" err="1"/>
                        <a:t>optimising</a:t>
                      </a:r>
                      <a:r>
                        <a:rPr lang="en-US" sz="1600" dirty="0"/>
                        <a:t> and self protecting </a:t>
                      </a:r>
                      <a:r>
                        <a:rPr lang="en-US" sz="1600" dirty="0" err="1"/>
                        <a:t>behaviour</a:t>
                      </a:r>
                      <a:r>
                        <a:rPr lang="en-US" sz="1600" dirty="0"/>
                        <a:t>.</a:t>
                      </a:r>
                      <a:endParaRPr lang="en-IN" sz="1600" dirty="0"/>
                    </a:p>
                  </a:txBody>
                  <a:tcPr/>
                </a:tc>
                <a:extLst>
                  <a:ext uri="{0D108BD9-81ED-4DB2-BD59-A6C34878D82A}">
                    <a16:rowId xmlns:a16="http://schemas.microsoft.com/office/drawing/2014/main" val="729159619"/>
                  </a:ext>
                </a:extLst>
              </a:tr>
              <a:tr h="370840">
                <a:tc>
                  <a:txBody>
                    <a:bodyPr/>
                    <a:lstStyle/>
                    <a:p>
                      <a:r>
                        <a:rPr lang="en-IN" sz="1600" dirty="0"/>
                        <a:t>Emergent, self organising</a:t>
                      </a:r>
                    </a:p>
                  </a:txBody>
                  <a:tcPr/>
                </a:tc>
                <a:tc>
                  <a:txBody>
                    <a:bodyPr/>
                    <a:lstStyle/>
                    <a:p>
                      <a:r>
                        <a:rPr lang="en-US" sz="1600" dirty="0"/>
                        <a:t>More complex </a:t>
                      </a:r>
                      <a:r>
                        <a:rPr lang="en-US" sz="1600" dirty="0" err="1"/>
                        <a:t>behaviour</a:t>
                      </a:r>
                      <a:r>
                        <a:rPr lang="en-US" sz="1600" dirty="0"/>
                        <a:t> can arise out of multiple simple </a:t>
                      </a:r>
                      <a:r>
                        <a:rPr lang="en-US" sz="1600" dirty="0" err="1"/>
                        <a:t>behaviours</a:t>
                      </a:r>
                      <a:r>
                        <a:rPr lang="en-US" sz="1600" dirty="0"/>
                        <a:t>.</a:t>
                      </a:r>
                      <a:endParaRPr lang="en-IN" sz="1600" dirty="0"/>
                    </a:p>
                  </a:txBody>
                  <a:tcPr/>
                </a:tc>
                <a:extLst>
                  <a:ext uri="{0D108BD9-81ED-4DB2-BD59-A6C34878D82A}">
                    <a16:rowId xmlns:a16="http://schemas.microsoft.com/office/drawing/2014/main" val="4291460518"/>
                  </a:ext>
                </a:extLst>
              </a:tr>
            </a:tbl>
          </a:graphicData>
        </a:graphic>
      </p:graphicFrame>
    </p:spTree>
    <p:extLst>
      <p:ext uri="{BB962C8B-B14F-4D97-AF65-F5344CB8AC3E}">
        <p14:creationId xmlns:p14="http://schemas.microsoft.com/office/powerpoint/2010/main" val="17639902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A0621-1C28-03FA-06D7-9E5AFE7DFB67}"/>
              </a:ext>
            </a:extLst>
          </p:cNvPr>
          <p:cNvSpPr>
            <a:spLocks noGrp="1"/>
          </p:cNvSpPr>
          <p:nvPr>
            <p:ph type="title"/>
          </p:nvPr>
        </p:nvSpPr>
        <p:spPr/>
        <p:txBody>
          <a:bodyPr/>
          <a:lstStyle/>
          <a:p>
            <a:r>
              <a:rPr lang="en-IN" dirty="0">
                <a:solidFill>
                  <a:srgbClr val="FF0000"/>
                </a:solidFill>
              </a:rPr>
              <a:t>Intelligent System Properties (1/3)</a:t>
            </a:r>
          </a:p>
        </p:txBody>
      </p:sp>
      <p:graphicFrame>
        <p:nvGraphicFramePr>
          <p:cNvPr id="4" name="Table 4">
            <a:extLst>
              <a:ext uri="{FF2B5EF4-FFF2-40B4-BE49-F238E27FC236}">
                <a16:creationId xmlns:a16="http://schemas.microsoft.com/office/drawing/2014/main" id="{C45B8F1C-874A-B713-6ACA-5EDE88F92FBC}"/>
              </a:ext>
            </a:extLst>
          </p:cNvPr>
          <p:cNvGraphicFramePr>
            <a:graphicFrameLocks noGrp="1"/>
          </p:cNvGraphicFramePr>
          <p:nvPr>
            <p:ph idx="1"/>
            <p:extLst>
              <p:ext uri="{D42A27DB-BD31-4B8C-83A1-F6EECF244321}">
                <p14:modId xmlns:p14="http://schemas.microsoft.com/office/powerpoint/2010/main" val="336692204"/>
              </p:ext>
            </p:extLst>
          </p:nvPr>
        </p:nvGraphicFramePr>
        <p:xfrm>
          <a:off x="750277" y="2557463"/>
          <a:ext cx="10667999" cy="3576320"/>
        </p:xfrm>
        <a:graphic>
          <a:graphicData uri="http://schemas.openxmlformats.org/drawingml/2006/table">
            <a:tbl>
              <a:tblPr firstRow="1" bandRow="1">
                <a:tableStyleId>{5C22544A-7EE6-4342-B048-85BDC9FD1C3A}</a:tableStyleId>
              </a:tblPr>
              <a:tblGrid>
                <a:gridCol w="2377180">
                  <a:extLst>
                    <a:ext uri="{9D8B030D-6E8A-4147-A177-3AD203B41FA5}">
                      <a16:colId xmlns:a16="http://schemas.microsoft.com/office/drawing/2014/main" val="644919810"/>
                    </a:ext>
                  </a:extLst>
                </a:gridCol>
                <a:gridCol w="8290819">
                  <a:extLst>
                    <a:ext uri="{9D8B030D-6E8A-4147-A177-3AD203B41FA5}">
                      <a16:colId xmlns:a16="http://schemas.microsoft.com/office/drawing/2014/main" val="1769683831"/>
                    </a:ext>
                  </a:extLst>
                </a:gridCol>
              </a:tblGrid>
              <a:tr h="370840">
                <a:tc>
                  <a:txBody>
                    <a:bodyPr/>
                    <a:lstStyle/>
                    <a:p>
                      <a:r>
                        <a:rPr lang="en-US" dirty="0"/>
                        <a:t>Property</a:t>
                      </a:r>
                      <a:endParaRPr lang="en-IN" dirty="0"/>
                    </a:p>
                  </a:txBody>
                  <a:tcPr/>
                </a:tc>
                <a:tc>
                  <a:txBody>
                    <a:bodyPr/>
                    <a:lstStyle/>
                    <a:p>
                      <a:r>
                        <a:rPr lang="en-US" dirty="0"/>
                        <a:t>Explanation</a:t>
                      </a:r>
                      <a:endParaRPr lang="en-IN" dirty="0"/>
                    </a:p>
                  </a:txBody>
                  <a:tcPr/>
                </a:tc>
                <a:extLst>
                  <a:ext uri="{0D108BD9-81ED-4DB2-BD59-A6C34878D82A}">
                    <a16:rowId xmlns:a16="http://schemas.microsoft.com/office/drawing/2014/main" val="1982314763"/>
                  </a:ext>
                </a:extLst>
              </a:tr>
              <a:tr h="370840">
                <a:tc>
                  <a:txBody>
                    <a:bodyPr/>
                    <a:lstStyle/>
                    <a:p>
                      <a:r>
                        <a:rPr lang="en-IN" dirty="0"/>
                        <a:t>Reactive, reflex</a:t>
                      </a:r>
                    </a:p>
                  </a:txBody>
                  <a:tcPr/>
                </a:tc>
                <a:tc>
                  <a:txBody>
                    <a:bodyPr/>
                    <a:lstStyle/>
                    <a:p>
                      <a:pPr algn="just"/>
                      <a:r>
                        <a:rPr lang="en-US" dirty="0"/>
                        <a:t>Environment events are sensed. Events then trigger action selection that may lead to actuators changing their environments.</a:t>
                      </a:r>
                      <a:endParaRPr lang="en-IN" dirty="0"/>
                    </a:p>
                  </a:txBody>
                  <a:tcPr/>
                </a:tc>
                <a:extLst>
                  <a:ext uri="{0D108BD9-81ED-4DB2-BD59-A6C34878D82A}">
                    <a16:rowId xmlns:a16="http://schemas.microsoft.com/office/drawing/2014/main" val="2689933137"/>
                  </a:ext>
                </a:extLst>
              </a:tr>
              <a:tr h="370840">
                <a:tc>
                  <a:txBody>
                    <a:bodyPr/>
                    <a:lstStyle/>
                    <a:p>
                      <a:r>
                        <a:rPr lang="en-US" dirty="0"/>
                        <a:t>Model based, Rule/ policy based logic/reasoning</a:t>
                      </a:r>
                      <a:endParaRPr lang="en-IN" dirty="0"/>
                    </a:p>
                  </a:txBody>
                  <a:tcPr/>
                </a:tc>
                <a:tc>
                  <a:txBody>
                    <a:bodyPr/>
                    <a:lstStyle/>
                    <a:p>
                      <a:pPr algn="just"/>
                      <a:r>
                        <a:rPr lang="en-US" dirty="0"/>
                        <a:t>Systems use a model of how itself operates and the how the world works. There are many types of model representation such as rule based, different types of logic based, etc.</a:t>
                      </a:r>
                      <a:endParaRPr lang="en-IN" dirty="0"/>
                    </a:p>
                  </a:txBody>
                  <a:tcPr/>
                </a:tc>
                <a:extLst>
                  <a:ext uri="{0D108BD9-81ED-4DB2-BD59-A6C34878D82A}">
                    <a16:rowId xmlns:a16="http://schemas.microsoft.com/office/drawing/2014/main" val="4128153956"/>
                  </a:ext>
                </a:extLst>
              </a:tr>
              <a:tr h="370840">
                <a:tc>
                  <a:txBody>
                    <a:bodyPr/>
                    <a:lstStyle/>
                    <a:p>
                      <a:r>
                        <a:rPr lang="en-IN" dirty="0"/>
                        <a:t>Goal oriented, planned, proactive</a:t>
                      </a:r>
                    </a:p>
                  </a:txBody>
                  <a:tcPr/>
                </a:tc>
                <a:tc>
                  <a:txBody>
                    <a:bodyPr/>
                    <a:lstStyle/>
                    <a:p>
                      <a:r>
                        <a:rPr lang="en-US" dirty="0"/>
                        <a:t>User goals can be used to plan actions dynamically rather than pre programmed actions.</a:t>
                      </a:r>
                      <a:endParaRPr lang="en-IN" dirty="0"/>
                    </a:p>
                  </a:txBody>
                  <a:tcPr/>
                </a:tc>
                <a:extLst>
                  <a:ext uri="{0D108BD9-81ED-4DB2-BD59-A6C34878D82A}">
                    <a16:rowId xmlns:a16="http://schemas.microsoft.com/office/drawing/2014/main" val="3671014513"/>
                  </a:ext>
                </a:extLst>
              </a:tr>
              <a:tr h="370840">
                <a:tc>
                  <a:txBody>
                    <a:bodyPr/>
                    <a:lstStyle/>
                    <a:p>
                      <a:r>
                        <a:rPr lang="en-IN" dirty="0"/>
                        <a:t>Utility based, game theoretic</a:t>
                      </a:r>
                    </a:p>
                  </a:txBody>
                  <a:tcPr/>
                </a:tc>
                <a:tc>
                  <a:txBody>
                    <a:bodyPr/>
                    <a:lstStyle/>
                    <a:p>
                      <a:r>
                        <a:rPr lang="en-US" dirty="0"/>
                        <a:t>Systems can be designed to handle multiple concurrent goals.</a:t>
                      </a:r>
                      <a:endParaRPr lang="en-IN" dirty="0"/>
                    </a:p>
                  </a:txBody>
                  <a:tcPr/>
                </a:tc>
                <a:extLst>
                  <a:ext uri="{0D108BD9-81ED-4DB2-BD59-A6C34878D82A}">
                    <a16:rowId xmlns:a16="http://schemas.microsoft.com/office/drawing/2014/main" val="2074347487"/>
                  </a:ext>
                </a:extLst>
              </a:tr>
              <a:tr h="370840">
                <a:tc>
                  <a:txBody>
                    <a:bodyPr/>
                    <a:lstStyle/>
                    <a:p>
                      <a:r>
                        <a:rPr lang="en-IN" dirty="0"/>
                        <a:t>Learning, adaptive</a:t>
                      </a:r>
                    </a:p>
                  </a:txBody>
                  <a:tcPr/>
                </a:tc>
                <a:tc>
                  <a:txBody>
                    <a:bodyPr/>
                    <a:lstStyle/>
                    <a:p>
                      <a:r>
                        <a:rPr lang="en-US" dirty="0"/>
                        <a:t>Systems can be designed to improve their own performance.</a:t>
                      </a:r>
                      <a:endParaRPr lang="en-IN" dirty="0"/>
                    </a:p>
                  </a:txBody>
                  <a:tcPr/>
                </a:tc>
                <a:extLst>
                  <a:ext uri="{0D108BD9-81ED-4DB2-BD59-A6C34878D82A}">
                    <a16:rowId xmlns:a16="http://schemas.microsoft.com/office/drawing/2014/main" val="1030221729"/>
                  </a:ext>
                </a:extLst>
              </a:tr>
            </a:tbl>
          </a:graphicData>
        </a:graphic>
      </p:graphicFrame>
    </p:spTree>
    <p:extLst>
      <p:ext uri="{BB962C8B-B14F-4D97-AF65-F5344CB8AC3E}">
        <p14:creationId xmlns:p14="http://schemas.microsoft.com/office/powerpoint/2010/main" val="634189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A0621-1C28-03FA-06D7-9E5AFE7DFB67}"/>
              </a:ext>
            </a:extLst>
          </p:cNvPr>
          <p:cNvSpPr>
            <a:spLocks noGrp="1"/>
          </p:cNvSpPr>
          <p:nvPr>
            <p:ph type="title"/>
          </p:nvPr>
        </p:nvSpPr>
        <p:spPr/>
        <p:txBody>
          <a:bodyPr/>
          <a:lstStyle/>
          <a:p>
            <a:r>
              <a:rPr lang="en-IN" dirty="0">
                <a:solidFill>
                  <a:srgbClr val="FF0000"/>
                </a:solidFill>
              </a:rPr>
              <a:t>Intelligent System Properties (2/3)</a:t>
            </a:r>
          </a:p>
        </p:txBody>
      </p:sp>
      <p:graphicFrame>
        <p:nvGraphicFramePr>
          <p:cNvPr id="4" name="Table 4">
            <a:extLst>
              <a:ext uri="{FF2B5EF4-FFF2-40B4-BE49-F238E27FC236}">
                <a16:creationId xmlns:a16="http://schemas.microsoft.com/office/drawing/2014/main" id="{C45B8F1C-874A-B713-6ACA-5EDE88F92FBC}"/>
              </a:ext>
            </a:extLst>
          </p:cNvPr>
          <p:cNvGraphicFramePr>
            <a:graphicFrameLocks noGrp="1"/>
          </p:cNvGraphicFramePr>
          <p:nvPr>
            <p:ph idx="1"/>
            <p:extLst>
              <p:ext uri="{D42A27DB-BD31-4B8C-83A1-F6EECF244321}">
                <p14:modId xmlns:p14="http://schemas.microsoft.com/office/powerpoint/2010/main" val="3473844708"/>
              </p:ext>
            </p:extLst>
          </p:nvPr>
        </p:nvGraphicFramePr>
        <p:xfrm>
          <a:off x="750277" y="2557463"/>
          <a:ext cx="10667999" cy="3503367"/>
        </p:xfrm>
        <a:graphic>
          <a:graphicData uri="http://schemas.openxmlformats.org/drawingml/2006/table">
            <a:tbl>
              <a:tblPr firstRow="1" bandRow="1">
                <a:tableStyleId>{5C22544A-7EE6-4342-B048-85BDC9FD1C3A}</a:tableStyleId>
              </a:tblPr>
              <a:tblGrid>
                <a:gridCol w="2708031">
                  <a:extLst>
                    <a:ext uri="{9D8B030D-6E8A-4147-A177-3AD203B41FA5}">
                      <a16:colId xmlns:a16="http://schemas.microsoft.com/office/drawing/2014/main" val="644919810"/>
                    </a:ext>
                  </a:extLst>
                </a:gridCol>
                <a:gridCol w="7959968">
                  <a:extLst>
                    <a:ext uri="{9D8B030D-6E8A-4147-A177-3AD203B41FA5}">
                      <a16:colId xmlns:a16="http://schemas.microsoft.com/office/drawing/2014/main" val="1769683831"/>
                    </a:ext>
                  </a:extLst>
                </a:gridCol>
              </a:tblGrid>
              <a:tr h="409193">
                <a:tc>
                  <a:txBody>
                    <a:bodyPr/>
                    <a:lstStyle/>
                    <a:p>
                      <a:r>
                        <a:rPr lang="en-US" sz="1600" dirty="0"/>
                        <a:t>Property</a:t>
                      </a:r>
                      <a:endParaRPr lang="en-IN" sz="1600" dirty="0"/>
                    </a:p>
                  </a:txBody>
                  <a:tcPr/>
                </a:tc>
                <a:tc>
                  <a:txBody>
                    <a:bodyPr/>
                    <a:lstStyle/>
                    <a:p>
                      <a:r>
                        <a:rPr lang="en-US" sz="1600" dirty="0"/>
                        <a:t>Explanation</a:t>
                      </a:r>
                      <a:endParaRPr lang="en-IN" sz="1600" dirty="0"/>
                    </a:p>
                  </a:txBody>
                  <a:tcPr/>
                </a:tc>
                <a:extLst>
                  <a:ext uri="{0D108BD9-81ED-4DB2-BD59-A6C34878D82A}">
                    <a16:rowId xmlns:a16="http://schemas.microsoft.com/office/drawing/2014/main" val="1982314763"/>
                  </a:ext>
                </a:extLst>
              </a:tr>
              <a:tr h="639014">
                <a:tc>
                  <a:txBody>
                    <a:bodyPr/>
                    <a:lstStyle/>
                    <a:p>
                      <a:r>
                        <a:rPr lang="en-IN" sz="1600" dirty="0"/>
                        <a:t>Cooperative collaborative, benevolent</a:t>
                      </a:r>
                    </a:p>
                  </a:txBody>
                  <a:tcPr/>
                </a:tc>
                <a:tc>
                  <a:txBody>
                    <a:bodyPr/>
                    <a:lstStyle/>
                    <a:p>
                      <a:pPr algn="just"/>
                      <a:r>
                        <a:rPr lang="en-US" sz="1600" dirty="0"/>
                        <a:t>Multiple agents can share tasks and information in order to achieve shared goals.</a:t>
                      </a:r>
                      <a:endParaRPr lang="en-IN" sz="1600" dirty="0"/>
                    </a:p>
                  </a:txBody>
                  <a:tcPr/>
                </a:tc>
                <a:extLst>
                  <a:ext uri="{0D108BD9-81ED-4DB2-BD59-A6C34878D82A}">
                    <a16:rowId xmlns:a16="http://schemas.microsoft.com/office/drawing/2014/main" val="2689933137"/>
                  </a:ext>
                </a:extLst>
              </a:tr>
              <a:tr h="908073">
                <a:tc>
                  <a:txBody>
                    <a:bodyPr/>
                    <a:lstStyle/>
                    <a:p>
                      <a:r>
                        <a:rPr lang="en-US" sz="1600" dirty="0"/>
                        <a:t>Competitive, self interested, antagonistic, adversarial</a:t>
                      </a:r>
                      <a:endParaRPr lang="en-IN" sz="1600" dirty="0"/>
                    </a:p>
                  </a:txBody>
                  <a:tcPr/>
                </a:tc>
                <a:tc>
                  <a:txBody>
                    <a:bodyPr/>
                    <a:lstStyle/>
                    <a:p>
                      <a:pPr algn="just"/>
                      <a:r>
                        <a:rPr lang="en-US" sz="1600" dirty="0"/>
                        <a:t>Individual agents and organizations have private goals and utility functions that they seek to achieve in a multi entity setting without requiring collaboration. Entities could also act malevolently.</a:t>
                      </a:r>
                      <a:endParaRPr lang="en-IN" sz="1600" dirty="0"/>
                    </a:p>
                  </a:txBody>
                  <a:tcPr/>
                </a:tc>
                <a:extLst>
                  <a:ext uri="{0D108BD9-81ED-4DB2-BD59-A6C34878D82A}">
                    <a16:rowId xmlns:a16="http://schemas.microsoft.com/office/drawing/2014/main" val="4128153956"/>
                  </a:ext>
                </a:extLst>
              </a:tr>
              <a:tr h="908073">
                <a:tc>
                  <a:txBody>
                    <a:bodyPr/>
                    <a:lstStyle/>
                    <a:p>
                      <a:r>
                        <a:rPr lang="en-IN" sz="1600" dirty="0"/>
                        <a:t>Orchestrated, choreographed, mediated</a:t>
                      </a:r>
                    </a:p>
                  </a:txBody>
                  <a:tcPr/>
                </a:tc>
                <a:tc>
                  <a:txBody>
                    <a:bodyPr/>
                    <a:lstStyle/>
                    <a:p>
                      <a:pPr algn="just"/>
                      <a:r>
                        <a:rPr lang="en-US" sz="1600" dirty="0"/>
                        <a:t>Multiple interactions can: be controlled and ordered by designating some leader (orchestrated) who acts as a central planer; allow some freedom of interaction by participants (choreographed) or constrained by the use of some common entity or resource (mediated). </a:t>
                      </a:r>
                      <a:endParaRPr lang="en-IN" sz="1600" dirty="0"/>
                    </a:p>
                  </a:txBody>
                  <a:tcPr/>
                </a:tc>
                <a:extLst>
                  <a:ext uri="{0D108BD9-81ED-4DB2-BD59-A6C34878D82A}">
                    <a16:rowId xmlns:a16="http://schemas.microsoft.com/office/drawing/2014/main" val="3671014513"/>
                  </a:ext>
                </a:extLst>
              </a:tr>
              <a:tr h="639014">
                <a:tc>
                  <a:txBody>
                    <a:bodyPr/>
                    <a:lstStyle/>
                    <a:p>
                      <a:r>
                        <a:rPr lang="en-US" sz="1600" dirty="0"/>
                        <a:t>Task sharing Communal, shared meaning</a:t>
                      </a:r>
                      <a:endParaRPr lang="en-IN" sz="1600" dirty="0"/>
                    </a:p>
                  </a:txBody>
                  <a:tcPr/>
                </a:tc>
                <a:tc>
                  <a:txBody>
                    <a:bodyPr/>
                    <a:lstStyle/>
                    <a:p>
                      <a:pPr algn="just"/>
                      <a:r>
                        <a:rPr lang="en-US" sz="1600" dirty="0"/>
                        <a:t>System interaction is sharable, commonly understood within a limited or well defined domain.</a:t>
                      </a:r>
                      <a:endParaRPr lang="en-IN" sz="1600" dirty="0"/>
                    </a:p>
                  </a:txBody>
                  <a:tcPr/>
                </a:tc>
                <a:extLst>
                  <a:ext uri="{0D108BD9-81ED-4DB2-BD59-A6C34878D82A}">
                    <a16:rowId xmlns:a16="http://schemas.microsoft.com/office/drawing/2014/main" val="2074347487"/>
                  </a:ext>
                </a:extLst>
              </a:tr>
            </a:tbl>
          </a:graphicData>
        </a:graphic>
      </p:graphicFrame>
    </p:spTree>
    <p:extLst>
      <p:ext uri="{BB962C8B-B14F-4D97-AF65-F5344CB8AC3E}">
        <p14:creationId xmlns:p14="http://schemas.microsoft.com/office/powerpoint/2010/main" val="7126792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A0621-1C28-03FA-06D7-9E5AFE7DFB67}"/>
              </a:ext>
            </a:extLst>
          </p:cNvPr>
          <p:cNvSpPr>
            <a:spLocks noGrp="1"/>
          </p:cNvSpPr>
          <p:nvPr>
            <p:ph type="title"/>
          </p:nvPr>
        </p:nvSpPr>
        <p:spPr/>
        <p:txBody>
          <a:bodyPr/>
          <a:lstStyle/>
          <a:p>
            <a:r>
              <a:rPr lang="en-IN" dirty="0">
                <a:solidFill>
                  <a:srgbClr val="FF0000"/>
                </a:solidFill>
              </a:rPr>
              <a:t>Intelligent System Properties (3/3)</a:t>
            </a:r>
          </a:p>
        </p:txBody>
      </p:sp>
      <p:graphicFrame>
        <p:nvGraphicFramePr>
          <p:cNvPr id="4" name="Table 4">
            <a:extLst>
              <a:ext uri="{FF2B5EF4-FFF2-40B4-BE49-F238E27FC236}">
                <a16:creationId xmlns:a16="http://schemas.microsoft.com/office/drawing/2014/main" id="{C45B8F1C-874A-B713-6ACA-5EDE88F92FBC}"/>
              </a:ext>
            </a:extLst>
          </p:cNvPr>
          <p:cNvGraphicFramePr>
            <a:graphicFrameLocks noGrp="1"/>
          </p:cNvGraphicFramePr>
          <p:nvPr>
            <p:ph idx="1"/>
            <p:extLst>
              <p:ext uri="{D42A27DB-BD31-4B8C-83A1-F6EECF244321}">
                <p14:modId xmlns:p14="http://schemas.microsoft.com/office/powerpoint/2010/main" val="1794809330"/>
              </p:ext>
            </p:extLst>
          </p:nvPr>
        </p:nvGraphicFramePr>
        <p:xfrm>
          <a:off x="750277" y="2557463"/>
          <a:ext cx="10667999" cy="2231666"/>
        </p:xfrm>
        <a:graphic>
          <a:graphicData uri="http://schemas.openxmlformats.org/drawingml/2006/table">
            <a:tbl>
              <a:tblPr firstRow="1" bandRow="1">
                <a:tableStyleId>{5C22544A-7EE6-4342-B048-85BDC9FD1C3A}</a:tableStyleId>
              </a:tblPr>
              <a:tblGrid>
                <a:gridCol w="2708031">
                  <a:extLst>
                    <a:ext uri="{9D8B030D-6E8A-4147-A177-3AD203B41FA5}">
                      <a16:colId xmlns:a16="http://schemas.microsoft.com/office/drawing/2014/main" val="644919810"/>
                    </a:ext>
                  </a:extLst>
                </a:gridCol>
                <a:gridCol w="7959968">
                  <a:extLst>
                    <a:ext uri="{9D8B030D-6E8A-4147-A177-3AD203B41FA5}">
                      <a16:colId xmlns:a16="http://schemas.microsoft.com/office/drawing/2014/main" val="1769683831"/>
                    </a:ext>
                  </a:extLst>
                </a:gridCol>
              </a:tblGrid>
              <a:tr h="409193">
                <a:tc>
                  <a:txBody>
                    <a:bodyPr/>
                    <a:lstStyle/>
                    <a:p>
                      <a:r>
                        <a:rPr lang="en-US" sz="1800" dirty="0"/>
                        <a:t>Property</a:t>
                      </a:r>
                      <a:endParaRPr lang="en-IN" sz="1800" dirty="0"/>
                    </a:p>
                  </a:txBody>
                  <a:tcPr/>
                </a:tc>
                <a:tc>
                  <a:txBody>
                    <a:bodyPr/>
                    <a:lstStyle/>
                    <a:p>
                      <a:r>
                        <a:rPr lang="en-US" sz="1800" dirty="0"/>
                        <a:t>Explanation</a:t>
                      </a:r>
                      <a:endParaRPr lang="en-IN" sz="1800" dirty="0"/>
                    </a:p>
                  </a:txBody>
                  <a:tcPr/>
                </a:tc>
                <a:extLst>
                  <a:ext uri="{0D108BD9-81ED-4DB2-BD59-A6C34878D82A}">
                    <a16:rowId xmlns:a16="http://schemas.microsoft.com/office/drawing/2014/main" val="1982314763"/>
                  </a:ext>
                </a:extLst>
              </a:tr>
              <a:tr h="639014">
                <a:tc>
                  <a:txBody>
                    <a:bodyPr/>
                    <a:lstStyle/>
                    <a:p>
                      <a:r>
                        <a:rPr lang="en-US" sz="1800" dirty="0"/>
                        <a:t>Shared knowledge Speech act based, intentional, mentalistic</a:t>
                      </a:r>
                      <a:endParaRPr lang="en-IN" sz="1800" dirty="0"/>
                    </a:p>
                  </a:txBody>
                  <a:tcPr/>
                </a:tc>
                <a:tc>
                  <a:txBody>
                    <a:bodyPr/>
                    <a:lstStyle/>
                    <a:p>
                      <a:pPr algn="just"/>
                      <a:r>
                        <a:rPr lang="en-US" sz="1800" dirty="0"/>
                        <a:t>Multiple agents interact based upon propositional attitudes, i.e., relationships based upon beliefs, desires or wants and intentions.</a:t>
                      </a:r>
                      <a:endParaRPr lang="en-IN" sz="1800" dirty="0"/>
                    </a:p>
                  </a:txBody>
                  <a:tcPr/>
                </a:tc>
                <a:extLst>
                  <a:ext uri="{0D108BD9-81ED-4DB2-BD59-A6C34878D82A}">
                    <a16:rowId xmlns:a16="http://schemas.microsoft.com/office/drawing/2014/main" val="2689933137"/>
                  </a:ext>
                </a:extLst>
              </a:tr>
              <a:tr h="908073">
                <a:tc>
                  <a:txBody>
                    <a:bodyPr/>
                    <a:lstStyle/>
                    <a:p>
                      <a:r>
                        <a:rPr lang="en-IN" sz="1800" dirty="0"/>
                        <a:t>Emergent</a:t>
                      </a:r>
                    </a:p>
                  </a:txBody>
                  <a:tcPr/>
                </a:tc>
                <a:tc>
                  <a:txBody>
                    <a:bodyPr/>
                    <a:lstStyle/>
                    <a:p>
                      <a:pPr algn="just"/>
                      <a:r>
                        <a:rPr lang="en-US" sz="1800" dirty="0"/>
                        <a:t>Organizations lead to levels of interaction that are not level of the individual interactions.</a:t>
                      </a:r>
                      <a:endParaRPr lang="en-IN" sz="1800" dirty="0"/>
                    </a:p>
                  </a:txBody>
                  <a:tcPr/>
                </a:tc>
                <a:extLst>
                  <a:ext uri="{0D108BD9-81ED-4DB2-BD59-A6C34878D82A}">
                    <a16:rowId xmlns:a16="http://schemas.microsoft.com/office/drawing/2014/main" val="4128153956"/>
                  </a:ext>
                </a:extLst>
              </a:tr>
            </a:tbl>
          </a:graphicData>
        </a:graphic>
      </p:graphicFrame>
    </p:spTree>
    <p:extLst>
      <p:ext uri="{BB962C8B-B14F-4D97-AF65-F5344CB8AC3E}">
        <p14:creationId xmlns:p14="http://schemas.microsoft.com/office/powerpoint/2010/main" val="308958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71E5-56A2-1A9A-AB4A-614CAF2CA594}"/>
              </a:ext>
            </a:extLst>
          </p:cNvPr>
          <p:cNvSpPr>
            <a:spLocks noGrp="1"/>
          </p:cNvSpPr>
          <p:nvPr>
            <p:ph type="title"/>
          </p:nvPr>
        </p:nvSpPr>
        <p:spPr/>
        <p:txBody>
          <a:bodyPr/>
          <a:lstStyle/>
          <a:p>
            <a:r>
              <a:rPr lang="en-US" dirty="0">
                <a:solidFill>
                  <a:srgbClr val="FF0000"/>
                </a:solidFill>
              </a:rPr>
              <a:t>Ubiquitous Computing (2/3)</a:t>
            </a:r>
            <a:endParaRPr lang="en-IN" dirty="0"/>
          </a:p>
        </p:txBody>
      </p:sp>
      <p:sp>
        <p:nvSpPr>
          <p:cNvPr id="3" name="Content Placeholder 2">
            <a:extLst>
              <a:ext uri="{FF2B5EF4-FFF2-40B4-BE49-F238E27FC236}">
                <a16:creationId xmlns:a16="http://schemas.microsoft.com/office/drawing/2014/main" id="{DB4F73F2-0744-B98E-A95A-F4A3ECD7A4F9}"/>
              </a:ext>
            </a:extLst>
          </p:cNvPr>
          <p:cNvSpPr>
            <a:spLocks noGrp="1"/>
          </p:cNvSpPr>
          <p:nvPr>
            <p:ph idx="1"/>
          </p:nvPr>
        </p:nvSpPr>
        <p:spPr/>
        <p:txBody>
          <a:bodyPr>
            <a:normAutofit fontScale="92500" lnSpcReduction="20000"/>
          </a:bodyPr>
          <a:lstStyle/>
          <a:p>
            <a:r>
              <a:rPr lang="en-US" dirty="0"/>
              <a:t>Also called Pervasive Computing, Ambient Intelligence or </a:t>
            </a:r>
            <a:r>
              <a:rPr lang="en-US" dirty="0" err="1"/>
              <a:t>everyware</a:t>
            </a:r>
            <a:r>
              <a:rPr lang="en-US" dirty="0"/>
              <a:t>.</a:t>
            </a:r>
          </a:p>
          <a:p>
            <a:pPr algn="just"/>
            <a:r>
              <a:rPr lang="en-US" dirty="0"/>
              <a:t>The concept of ubiquitous computing dates back to the late 1980s. </a:t>
            </a:r>
          </a:p>
          <a:p>
            <a:pPr algn="just"/>
            <a:r>
              <a:rPr lang="en-US" dirty="0"/>
              <a:t>The phrase "ubiquitous computing" was coined by </a:t>
            </a:r>
            <a:r>
              <a:rPr lang="en-US" dirty="0">
                <a:solidFill>
                  <a:schemeClr val="accent4"/>
                </a:solidFill>
              </a:rPr>
              <a:t>Mark Weiser</a:t>
            </a:r>
            <a:r>
              <a:rPr lang="en-US" dirty="0"/>
              <a:t>, who worked as the Chief Technologist at Xerox PARC (Palo Alto Research Center) in 1988. </a:t>
            </a:r>
          </a:p>
          <a:p>
            <a:pPr algn="just"/>
            <a:r>
              <a:rPr lang="en-US" dirty="0"/>
              <a:t>He outlined this vision in a seminal paper titled "The Computer for the 21</a:t>
            </a:r>
            <a:r>
              <a:rPr lang="en-US" baseline="30000" dirty="0"/>
              <a:t>st</a:t>
            </a:r>
            <a:r>
              <a:rPr lang="en-US" dirty="0"/>
              <a:t>  Century," published in 1991. </a:t>
            </a:r>
          </a:p>
          <a:p>
            <a:pPr algn="just"/>
            <a:r>
              <a:rPr lang="en-US" dirty="0"/>
              <a:t>Weiser's ideas laid the foundation for a paradigm shift in computing, moving away from the traditional model of personal computing to a more integrated and pervasive approach.</a:t>
            </a:r>
          </a:p>
          <a:p>
            <a:pPr marL="0" indent="0">
              <a:buNone/>
            </a:pPr>
            <a:endParaRPr lang="en-US" dirty="0"/>
          </a:p>
          <a:p>
            <a:endParaRPr lang="en-US" dirty="0"/>
          </a:p>
          <a:p>
            <a:endParaRPr lang="en-IN" dirty="0"/>
          </a:p>
        </p:txBody>
      </p:sp>
    </p:spTree>
    <p:extLst>
      <p:ext uri="{BB962C8B-B14F-4D97-AF65-F5344CB8AC3E}">
        <p14:creationId xmlns:p14="http://schemas.microsoft.com/office/powerpoint/2010/main" val="977935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C2B37-9204-DAF7-9014-8D5E8618F4D1}"/>
              </a:ext>
            </a:extLst>
          </p:cNvPr>
          <p:cNvSpPr>
            <a:spLocks noGrp="1"/>
          </p:cNvSpPr>
          <p:nvPr>
            <p:ph type="title"/>
          </p:nvPr>
        </p:nvSpPr>
        <p:spPr>
          <a:xfrm>
            <a:off x="832339" y="982132"/>
            <a:ext cx="10562492" cy="1303867"/>
          </a:xfrm>
        </p:spPr>
        <p:txBody>
          <a:bodyPr>
            <a:normAutofit fontScale="90000"/>
          </a:bodyPr>
          <a:lstStyle/>
          <a:p>
            <a:r>
              <a:rPr lang="en-US" dirty="0"/>
              <a:t/>
            </a:r>
            <a:br>
              <a:rPr lang="en-US" dirty="0"/>
            </a:br>
            <a:r>
              <a:rPr lang="en-US" dirty="0">
                <a:solidFill>
                  <a:srgbClr val="FF0000"/>
                </a:solidFill>
              </a:rPr>
              <a:t>Implicit and Explicit Human-Computer Interaction</a:t>
            </a:r>
            <a:endParaRPr lang="en-IN" dirty="0">
              <a:solidFill>
                <a:srgbClr val="FF0000"/>
              </a:solidFill>
            </a:endParaRPr>
          </a:p>
        </p:txBody>
      </p:sp>
      <p:sp>
        <p:nvSpPr>
          <p:cNvPr id="3" name="Content Placeholder 2">
            <a:extLst>
              <a:ext uri="{FF2B5EF4-FFF2-40B4-BE49-F238E27FC236}">
                <a16:creationId xmlns:a16="http://schemas.microsoft.com/office/drawing/2014/main" id="{5F3550B9-A660-4728-2EE4-70158A7AA8E3}"/>
              </a:ext>
            </a:extLst>
          </p:cNvPr>
          <p:cNvSpPr>
            <a:spLocks noGrp="1"/>
          </p:cNvSpPr>
          <p:nvPr>
            <p:ph idx="1"/>
          </p:nvPr>
        </p:nvSpPr>
        <p:spPr/>
        <p:txBody>
          <a:bodyPr/>
          <a:lstStyle/>
          <a:p>
            <a:pPr algn="just"/>
            <a:r>
              <a:rPr lang="en-US" dirty="0"/>
              <a:t>Implicit and explicit human-computer interaction (HCI) refer to different ways in which users interact with computers and digital systems. </a:t>
            </a:r>
          </a:p>
          <a:p>
            <a:pPr algn="just"/>
            <a:r>
              <a:rPr lang="en-US" dirty="0"/>
              <a:t>These terms describe the nature of the interaction and the level of user awareness or intention involved.</a:t>
            </a:r>
            <a:endParaRPr lang="en-IN" dirty="0"/>
          </a:p>
        </p:txBody>
      </p:sp>
    </p:spTree>
    <p:extLst>
      <p:ext uri="{BB962C8B-B14F-4D97-AF65-F5344CB8AC3E}">
        <p14:creationId xmlns:p14="http://schemas.microsoft.com/office/powerpoint/2010/main" val="5391215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25379-741B-E96B-055B-47B9AC8B21FF}"/>
              </a:ext>
            </a:extLst>
          </p:cNvPr>
          <p:cNvSpPr>
            <a:spLocks noGrp="1"/>
          </p:cNvSpPr>
          <p:nvPr>
            <p:ph type="title"/>
          </p:nvPr>
        </p:nvSpPr>
        <p:spPr/>
        <p:txBody>
          <a:bodyPr>
            <a:normAutofit fontScale="90000"/>
          </a:bodyPr>
          <a:lstStyle/>
          <a:p>
            <a:r>
              <a:rPr lang="en-US" dirty="0">
                <a:solidFill>
                  <a:srgbClr val="FF0000"/>
                </a:solidFill>
              </a:rPr>
              <a:t>Implicit Vs Explicit Human-Computer Interaction</a:t>
            </a:r>
            <a:endParaRPr lang="en-IN" dirty="0"/>
          </a:p>
        </p:txBody>
      </p:sp>
      <p:graphicFrame>
        <p:nvGraphicFramePr>
          <p:cNvPr id="4" name="Table 4">
            <a:extLst>
              <a:ext uri="{FF2B5EF4-FFF2-40B4-BE49-F238E27FC236}">
                <a16:creationId xmlns:a16="http://schemas.microsoft.com/office/drawing/2014/main" id="{C247E709-910C-C8AA-9EFF-255D780C670D}"/>
              </a:ext>
            </a:extLst>
          </p:cNvPr>
          <p:cNvGraphicFramePr>
            <a:graphicFrameLocks noGrp="1"/>
          </p:cNvGraphicFramePr>
          <p:nvPr>
            <p:ph idx="1"/>
            <p:extLst>
              <p:ext uri="{D42A27DB-BD31-4B8C-83A1-F6EECF244321}">
                <p14:modId xmlns:p14="http://schemas.microsoft.com/office/powerpoint/2010/main" val="568534293"/>
              </p:ext>
            </p:extLst>
          </p:nvPr>
        </p:nvGraphicFramePr>
        <p:xfrm>
          <a:off x="785446" y="2557463"/>
          <a:ext cx="10632831" cy="3418840"/>
        </p:xfrm>
        <a:graphic>
          <a:graphicData uri="http://schemas.openxmlformats.org/drawingml/2006/table">
            <a:tbl>
              <a:tblPr firstRow="1" bandRow="1">
                <a:tableStyleId>{5C22544A-7EE6-4342-B048-85BDC9FD1C3A}</a:tableStyleId>
              </a:tblPr>
              <a:tblGrid>
                <a:gridCol w="1406769">
                  <a:extLst>
                    <a:ext uri="{9D8B030D-6E8A-4147-A177-3AD203B41FA5}">
                      <a16:colId xmlns:a16="http://schemas.microsoft.com/office/drawing/2014/main" val="2213884070"/>
                    </a:ext>
                  </a:extLst>
                </a:gridCol>
                <a:gridCol w="4278923">
                  <a:extLst>
                    <a:ext uri="{9D8B030D-6E8A-4147-A177-3AD203B41FA5}">
                      <a16:colId xmlns:a16="http://schemas.microsoft.com/office/drawing/2014/main" val="4007888081"/>
                    </a:ext>
                  </a:extLst>
                </a:gridCol>
                <a:gridCol w="4947139">
                  <a:extLst>
                    <a:ext uri="{9D8B030D-6E8A-4147-A177-3AD203B41FA5}">
                      <a16:colId xmlns:a16="http://schemas.microsoft.com/office/drawing/2014/main" val="3459873188"/>
                    </a:ext>
                  </a:extLst>
                </a:gridCol>
              </a:tblGrid>
              <a:tr h="370840">
                <a:tc>
                  <a:txBody>
                    <a:bodyPr/>
                    <a:lstStyle/>
                    <a:p>
                      <a:r>
                        <a:rPr lang="en-US" sz="1400" dirty="0"/>
                        <a:t>Parameter</a:t>
                      </a:r>
                      <a:endParaRPr lang="en-IN" sz="1400" dirty="0"/>
                    </a:p>
                  </a:txBody>
                  <a:tcPr/>
                </a:tc>
                <a:tc>
                  <a:txBody>
                    <a:bodyPr/>
                    <a:lstStyle/>
                    <a:p>
                      <a:r>
                        <a:rPr lang="en-US" sz="1400" dirty="0"/>
                        <a:t>Implicit HCI</a:t>
                      </a:r>
                      <a:endParaRPr lang="en-IN" sz="1400" dirty="0"/>
                    </a:p>
                  </a:txBody>
                  <a:tcPr/>
                </a:tc>
                <a:tc>
                  <a:txBody>
                    <a:bodyPr/>
                    <a:lstStyle/>
                    <a:p>
                      <a:r>
                        <a:rPr lang="en-US" sz="1400" dirty="0"/>
                        <a:t>Explicit HCI</a:t>
                      </a:r>
                      <a:endParaRPr lang="en-IN" sz="1400" dirty="0"/>
                    </a:p>
                  </a:txBody>
                  <a:tcPr/>
                </a:tc>
                <a:extLst>
                  <a:ext uri="{0D108BD9-81ED-4DB2-BD59-A6C34878D82A}">
                    <a16:rowId xmlns:a16="http://schemas.microsoft.com/office/drawing/2014/main" val="2139813971"/>
                  </a:ext>
                </a:extLst>
              </a:tr>
              <a:tr h="370840">
                <a:tc>
                  <a:txBody>
                    <a:bodyPr/>
                    <a:lstStyle/>
                    <a:p>
                      <a:r>
                        <a:rPr lang="en-US" sz="1400" dirty="0"/>
                        <a:t>Definition</a:t>
                      </a:r>
                      <a:endParaRPr lang="en-IN" sz="1400" dirty="0"/>
                    </a:p>
                  </a:txBody>
                  <a:tcPr/>
                </a:tc>
                <a:tc>
                  <a:txBody>
                    <a:bodyPr/>
                    <a:lstStyle/>
                    <a:p>
                      <a:pPr algn="just"/>
                      <a:r>
                        <a:rPr lang="en-US" sz="1400" b="0" i="0" kern="1200" dirty="0">
                          <a:solidFill>
                            <a:schemeClr val="dk1"/>
                          </a:solidFill>
                          <a:effectLst/>
                          <a:latin typeface="+mn-lt"/>
                          <a:ea typeface="+mn-ea"/>
                          <a:cs typeface="+mn-cs"/>
                        </a:rPr>
                        <a:t>Implicit HCI involves interactions where the system gathers information or responds to user behavior without requiring explicit input.</a:t>
                      </a:r>
                      <a:endParaRPr lang="en-IN" sz="1400" dirty="0"/>
                    </a:p>
                  </a:txBody>
                  <a:tcPr/>
                </a:tc>
                <a:tc>
                  <a:txBody>
                    <a:bodyPr/>
                    <a:lstStyle/>
                    <a:p>
                      <a:pPr algn="just"/>
                      <a:r>
                        <a:rPr lang="en-US" sz="1400" b="0" i="0" kern="1200" dirty="0">
                          <a:solidFill>
                            <a:schemeClr val="dk1"/>
                          </a:solidFill>
                          <a:effectLst/>
                          <a:latin typeface="+mn-lt"/>
                          <a:ea typeface="+mn-ea"/>
                          <a:cs typeface="+mn-cs"/>
                        </a:rPr>
                        <a:t>Explicit HCI involves interactions where users consciously and directly provide input to the computer system.</a:t>
                      </a:r>
                      <a:endParaRPr lang="en-IN" sz="1400" dirty="0"/>
                    </a:p>
                  </a:txBody>
                  <a:tcPr/>
                </a:tc>
                <a:extLst>
                  <a:ext uri="{0D108BD9-81ED-4DB2-BD59-A6C34878D82A}">
                    <a16:rowId xmlns:a16="http://schemas.microsoft.com/office/drawing/2014/main" val="355773131"/>
                  </a:ext>
                </a:extLst>
              </a:tr>
              <a:tr h="370840">
                <a:tc>
                  <a:txBody>
                    <a:bodyPr/>
                    <a:lstStyle/>
                    <a:p>
                      <a:r>
                        <a:rPr lang="en-US" sz="1400" dirty="0"/>
                        <a:t>Characteristics</a:t>
                      </a:r>
                      <a:endParaRPr lang="en-IN" sz="1400" dirty="0"/>
                    </a:p>
                  </a:txBody>
                  <a:tcPr/>
                </a:tc>
                <a:tc>
                  <a:txBody>
                    <a:bodyPr/>
                    <a:lstStyle/>
                    <a:p>
                      <a:pPr algn="just"/>
                      <a:r>
                        <a:rPr lang="en-US" sz="1400" b="0" i="0" kern="1200" dirty="0">
                          <a:solidFill>
                            <a:schemeClr val="dk1"/>
                          </a:solidFill>
                          <a:effectLst/>
                          <a:latin typeface="+mn-lt"/>
                          <a:ea typeface="+mn-ea"/>
                          <a:cs typeface="+mn-cs"/>
                        </a:rPr>
                        <a:t>The system observes and interprets user behavior without the need for direct, conscious input from the user. Interaction may be inferred from actions, preferences, or context.</a:t>
                      </a:r>
                      <a:endParaRPr lang="en-IN" sz="1400" dirty="0"/>
                    </a:p>
                  </a:txBody>
                  <a:tcPr/>
                </a:tc>
                <a:tc>
                  <a:txBody>
                    <a:bodyPr/>
                    <a:lstStyle/>
                    <a:p>
                      <a:pPr algn="just"/>
                      <a:r>
                        <a:rPr lang="en-US" sz="1400" b="0" i="0" kern="1200" dirty="0">
                          <a:solidFill>
                            <a:schemeClr val="dk1"/>
                          </a:solidFill>
                          <a:effectLst/>
                          <a:latin typeface="+mn-lt"/>
                          <a:ea typeface="+mn-ea"/>
                          <a:cs typeface="+mn-cs"/>
                        </a:rPr>
                        <a:t>The user's actions are intentional, deliberate, and consciously initiated. The input is clear and explicit.</a:t>
                      </a:r>
                      <a:endParaRPr lang="en-IN" sz="1400" dirty="0"/>
                    </a:p>
                  </a:txBody>
                  <a:tcPr/>
                </a:tc>
                <a:extLst>
                  <a:ext uri="{0D108BD9-81ED-4DB2-BD59-A6C34878D82A}">
                    <a16:rowId xmlns:a16="http://schemas.microsoft.com/office/drawing/2014/main" val="2750185504"/>
                  </a:ext>
                </a:extLst>
              </a:tr>
              <a:tr h="370840">
                <a:tc>
                  <a:txBody>
                    <a:bodyPr/>
                    <a:lstStyle/>
                    <a:p>
                      <a:r>
                        <a:rPr lang="en-US" sz="1400" dirty="0"/>
                        <a:t>Examples</a:t>
                      </a:r>
                      <a:endParaRPr lang="en-IN" sz="1400" dirty="0"/>
                    </a:p>
                  </a:txBody>
                  <a:tcPr/>
                </a:tc>
                <a:tc>
                  <a:txBody>
                    <a:bodyPr/>
                    <a:lstStyle/>
                    <a:p>
                      <a:pPr marL="285750" indent="-285750" algn="just">
                        <a:buFont typeface="Arial" panose="020B0604020202020204" pitchFamily="34" charset="0"/>
                        <a:buChar char="•"/>
                      </a:pPr>
                      <a:r>
                        <a:rPr lang="en-US" sz="1400" dirty="0"/>
                        <a:t>Personalized recommendations on an e-commerce site based on past browsing or purchase history.</a:t>
                      </a:r>
                    </a:p>
                    <a:p>
                      <a:pPr marL="285750" indent="-285750" algn="just">
                        <a:buFont typeface="Arial" panose="020B0604020202020204" pitchFamily="34" charset="0"/>
                        <a:buChar char="•"/>
                      </a:pPr>
                      <a:r>
                        <a:rPr lang="en-US" sz="1400" dirty="0"/>
                        <a:t>Automatic adjustment of screen brightness based on ambient light sensors.</a:t>
                      </a:r>
                    </a:p>
                    <a:p>
                      <a:pPr marL="285750" indent="-285750" algn="just">
                        <a:buFont typeface="Arial" panose="020B0604020202020204" pitchFamily="34" charset="0"/>
                        <a:buChar char="•"/>
                      </a:pPr>
                      <a:r>
                        <a:rPr lang="en-US" sz="1400" dirty="0"/>
                        <a:t>Predictive text input on a smartphone keyboard based on user typing patterns.</a:t>
                      </a:r>
                      <a:endParaRPr lang="en-IN" sz="1400" dirty="0"/>
                    </a:p>
                  </a:txBody>
                  <a:tcPr/>
                </a:tc>
                <a:tc>
                  <a:txBody>
                    <a:bodyPr/>
                    <a:lstStyle/>
                    <a:p>
                      <a:pPr marL="285750" indent="-285750">
                        <a:buFont typeface="Arial" panose="020B0604020202020204" pitchFamily="34" charset="0"/>
                        <a:buChar char="•"/>
                      </a:pPr>
                      <a:r>
                        <a:rPr lang="en-US" sz="1400" b="0" i="0" kern="1200" dirty="0">
                          <a:solidFill>
                            <a:schemeClr val="dk1"/>
                          </a:solidFill>
                          <a:effectLst/>
                          <a:latin typeface="+mn-lt"/>
                          <a:ea typeface="+mn-ea"/>
                          <a:cs typeface="+mn-cs"/>
                        </a:rPr>
                        <a:t>Using a mouse and keyboard to interact with a computer.</a:t>
                      </a:r>
                    </a:p>
                    <a:p>
                      <a:pPr marL="285750" indent="-285750">
                        <a:buFont typeface="Arial" panose="020B0604020202020204" pitchFamily="34" charset="0"/>
                        <a:buChar char="•"/>
                      </a:pPr>
                      <a:r>
                        <a:rPr lang="en-US" sz="1400" b="0" i="0" kern="1200" dirty="0">
                          <a:solidFill>
                            <a:schemeClr val="dk1"/>
                          </a:solidFill>
                          <a:effectLst/>
                          <a:latin typeface="+mn-lt"/>
                          <a:ea typeface="+mn-ea"/>
                          <a:cs typeface="+mn-cs"/>
                        </a:rPr>
                        <a:t>Typing a search query into a search engine.</a:t>
                      </a:r>
                    </a:p>
                    <a:p>
                      <a:pPr marL="285750" indent="-285750">
                        <a:buFont typeface="Arial" panose="020B0604020202020204" pitchFamily="34" charset="0"/>
                        <a:buChar char="•"/>
                      </a:pPr>
                      <a:r>
                        <a:rPr lang="en-US" sz="1400" b="0" i="0" kern="1200" dirty="0">
                          <a:solidFill>
                            <a:schemeClr val="dk1"/>
                          </a:solidFill>
                          <a:effectLst/>
                          <a:latin typeface="+mn-lt"/>
                          <a:ea typeface="+mn-ea"/>
                          <a:cs typeface="+mn-cs"/>
                        </a:rPr>
                        <a:t>Clicking on buttons or icons to perform specific actions.</a:t>
                      </a:r>
                    </a:p>
                    <a:p>
                      <a:endParaRPr lang="en-IN" sz="1400" dirty="0"/>
                    </a:p>
                  </a:txBody>
                  <a:tcPr/>
                </a:tc>
                <a:extLst>
                  <a:ext uri="{0D108BD9-81ED-4DB2-BD59-A6C34878D82A}">
                    <a16:rowId xmlns:a16="http://schemas.microsoft.com/office/drawing/2014/main" val="756802509"/>
                  </a:ext>
                </a:extLst>
              </a:tr>
            </a:tbl>
          </a:graphicData>
        </a:graphic>
      </p:graphicFrame>
    </p:spTree>
    <p:extLst>
      <p:ext uri="{BB962C8B-B14F-4D97-AF65-F5344CB8AC3E}">
        <p14:creationId xmlns:p14="http://schemas.microsoft.com/office/powerpoint/2010/main" val="24119638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AEB6E-D4DD-5355-1366-2188841400EB}"/>
              </a:ext>
            </a:extLst>
          </p:cNvPr>
          <p:cNvSpPr>
            <a:spLocks noGrp="1"/>
          </p:cNvSpPr>
          <p:nvPr>
            <p:ph type="title"/>
          </p:nvPr>
        </p:nvSpPr>
        <p:spPr/>
        <p:txBody>
          <a:bodyPr/>
          <a:lstStyle/>
          <a:p>
            <a:r>
              <a:rPr lang="en-US" dirty="0" err="1">
                <a:solidFill>
                  <a:srgbClr val="FF0000"/>
                </a:solidFill>
              </a:rPr>
              <a:t>UbiCom</a:t>
            </a:r>
            <a:r>
              <a:rPr lang="en-US" dirty="0">
                <a:solidFill>
                  <a:srgbClr val="FF0000"/>
                </a:solidFill>
              </a:rPr>
              <a:t> System Model</a:t>
            </a:r>
            <a:endParaRPr lang="en-IN" dirty="0">
              <a:solidFill>
                <a:srgbClr val="FF0000"/>
              </a:solidFill>
            </a:endParaRPr>
          </a:p>
        </p:txBody>
      </p:sp>
      <p:pic>
        <p:nvPicPr>
          <p:cNvPr id="1026" name="Picture 2" descr="Figure 1.2 from Ubiquitous Computing : Basics and Vision 1 . 1 Living in a  Digital World | Semantic Scholar">
            <a:extLst>
              <a:ext uri="{FF2B5EF4-FFF2-40B4-BE49-F238E27FC236}">
                <a16:creationId xmlns:a16="http://schemas.microsoft.com/office/drawing/2014/main" id="{35AE2B49-287A-7F16-BFF0-E002E11486E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90800" y="2557463"/>
            <a:ext cx="7326923" cy="3597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5984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B0EE7-F17D-2F64-F185-437BB6DE12B5}"/>
              </a:ext>
            </a:extLst>
          </p:cNvPr>
          <p:cNvSpPr>
            <a:spLocks noGrp="1"/>
          </p:cNvSpPr>
          <p:nvPr>
            <p:ph type="title"/>
          </p:nvPr>
        </p:nvSpPr>
        <p:spPr/>
        <p:txBody>
          <a:bodyPr>
            <a:normAutofit fontScale="90000"/>
          </a:bodyPr>
          <a:lstStyle/>
          <a:p>
            <a:r>
              <a:rPr lang="en-US" b="0" i="0" dirty="0">
                <a:solidFill>
                  <a:srgbClr val="FF0000"/>
                </a:solidFill>
                <a:effectLst/>
                <a:latin typeface="Söhne"/>
              </a:rPr>
              <a:t>Embodied Reality vs Virtual, Augmented and Mediated Reality</a:t>
            </a:r>
            <a:endParaRPr lang="en-IN" dirty="0">
              <a:solidFill>
                <a:srgbClr val="FF0000"/>
              </a:solidFill>
            </a:endParaRPr>
          </a:p>
        </p:txBody>
      </p:sp>
      <p:sp>
        <p:nvSpPr>
          <p:cNvPr id="3" name="Content Placeholder 2">
            <a:extLst>
              <a:ext uri="{FF2B5EF4-FFF2-40B4-BE49-F238E27FC236}">
                <a16:creationId xmlns:a16="http://schemas.microsoft.com/office/drawing/2014/main" id="{FA32A126-B73A-13CC-DA29-00241CD7D1E6}"/>
              </a:ext>
            </a:extLst>
          </p:cNvPr>
          <p:cNvSpPr>
            <a:spLocks noGrp="1"/>
          </p:cNvSpPr>
          <p:nvPr>
            <p:ph idx="1"/>
          </p:nvPr>
        </p:nvSpPr>
        <p:spPr/>
        <p:txBody>
          <a:bodyPr/>
          <a:lstStyle/>
          <a:p>
            <a:pPr algn="just"/>
            <a:r>
              <a:rPr lang="en-US" b="0" i="0" dirty="0">
                <a:solidFill>
                  <a:srgbClr val="374151"/>
                </a:solidFill>
                <a:effectLst/>
                <a:latin typeface="Söhne"/>
              </a:rPr>
              <a:t>"Embodied reality" and "virtual reality," "augmented reality," and "mediated reality" are terms that describe different aspects of the human experience in relation to technology and the environment.</a:t>
            </a:r>
            <a:endParaRPr lang="en-IN" dirty="0"/>
          </a:p>
        </p:txBody>
      </p:sp>
    </p:spTree>
    <p:extLst>
      <p:ext uri="{BB962C8B-B14F-4D97-AF65-F5344CB8AC3E}">
        <p14:creationId xmlns:p14="http://schemas.microsoft.com/office/powerpoint/2010/main" val="31507099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58EB2-7A2C-8693-D53E-05B20D99F319}"/>
              </a:ext>
            </a:extLst>
          </p:cNvPr>
          <p:cNvSpPr>
            <a:spLocks noGrp="1"/>
          </p:cNvSpPr>
          <p:nvPr>
            <p:ph type="title"/>
          </p:nvPr>
        </p:nvSpPr>
        <p:spPr/>
        <p:txBody>
          <a:bodyPr/>
          <a:lstStyle/>
          <a:p>
            <a:r>
              <a:rPr lang="en-US" dirty="0">
                <a:solidFill>
                  <a:srgbClr val="FF0000"/>
                </a:solidFill>
              </a:rPr>
              <a:t>Embodied Reality</a:t>
            </a:r>
            <a:endParaRPr lang="en-IN" dirty="0">
              <a:solidFill>
                <a:srgbClr val="FF0000"/>
              </a:solidFill>
            </a:endParaRPr>
          </a:p>
        </p:txBody>
      </p:sp>
      <p:sp>
        <p:nvSpPr>
          <p:cNvPr id="3" name="Content Placeholder 2">
            <a:extLst>
              <a:ext uri="{FF2B5EF4-FFF2-40B4-BE49-F238E27FC236}">
                <a16:creationId xmlns:a16="http://schemas.microsoft.com/office/drawing/2014/main" id="{266D87B9-6720-3D3F-E753-A9F55EB46038}"/>
              </a:ext>
            </a:extLst>
          </p:cNvPr>
          <p:cNvSpPr>
            <a:spLocks noGrp="1"/>
          </p:cNvSpPr>
          <p:nvPr>
            <p:ph idx="1"/>
          </p:nvPr>
        </p:nvSpPr>
        <p:spPr/>
        <p:txBody>
          <a:bodyPr>
            <a:normAutofit fontScale="92500"/>
          </a:bodyPr>
          <a:lstStyle/>
          <a:p>
            <a:pPr algn="just"/>
            <a:r>
              <a:rPr lang="en-US" dirty="0">
                <a:solidFill>
                  <a:srgbClr val="7030A0"/>
                </a:solidFill>
              </a:rPr>
              <a:t>Definition</a:t>
            </a:r>
            <a:r>
              <a:rPr lang="en-US" dirty="0"/>
              <a:t>: Embodied reality refers to the perception and experience of the world through the physical body. It emphasizes the importance of the body's presence and its role in shaping one's reality.</a:t>
            </a:r>
          </a:p>
          <a:p>
            <a:pPr algn="just"/>
            <a:r>
              <a:rPr lang="en-US" dirty="0">
                <a:solidFill>
                  <a:srgbClr val="7030A0"/>
                </a:solidFill>
              </a:rPr>
              <a:t>Characteristics</a:t>
            </a:r>
            <a:r>
              <a:rPr lang="en-US" dirty="0"/>
              <a:t>: The concept highlights the idea that our understanding of reality is deeply rooted in our bodily experiences, sensory perceptions, and interactions with the physical world.</a:t>
            </a:r>
          </a:p>
          <a:p>
            <a:pPr algn="just"/>
            <a:r>
              <a:rPr lang="en-US" dirty="0">
                <a:solidFill>
                  <a:srgbClr val="7030A0"/>
                </a:solidFill>
              </a:rPr>
              <a:t>Example</a:t>
            </a:r>
            <a:r>
              <a:rPr lang="en-US" dirty="0"/>
              <a:t>: The feeling of warmth from sunlight, the sensation of wind on the skin, or the tactile experience of holding an object are all aspects of embodied reality.</a:t>
            </a:r>
            <a:endParaRPr lang="en-IN" dirty="0"/>
          </a:p>
        </p:txBody>
      </p:sp>
    </p:spTree>
    <p:extLst>
      <p:ext uri="{BB962C8B-B14F-4D97-AF65-F5344CB8AC3E}">
        <p14:creationId xmlns:p14="http://schemas.microsoft.com/office/powerpoint/2010/main" val="42099532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D84F1-E1F8-E4D8-E859-33C3A0109F2C}"/>
              </a:ext>
            </a:extLst>
          </p:cNvPr>
          <p:cNvSpPr>
            <a:spLocks noGrp="1"/>
          </p:cNvSpPr>
          <p:nvPr>
            <p:ph type="title"/>
          </p:nvPr>
        </p:nvSpPr>
        <p:spPr/>
        <p:txBody>
          <a:bodyPr/>
          <a:lstStyle/>
          <a:p>
            <a:r>
              <a:rPr lang="en-US" dirty="0">
                <a:solidFill>
                  <a:srgbClr val="FF0000"/>
                </a:solidFill>
              </a:rPr>
              <a:t>Virtual Reality</a:t>
            </a:r>
            <a:endParaRPr lang="en-IN" dirty="0">
              <a:solidFill>
                <a:srgbClr val="FF0000"/>
              </a:solidFill>
            </a:endParaRPr>
          </a:p>
        </p:txBody>
      </p:sp>
      <p:sp>
        <p:nvSpPr>
          <p:cNvPr id="3" name="Content Placeholder 2">
            <a:extLst>
              <a:ext uri="{FF2B5EF4-FFF2-40B4-BE49-F238E27FC236}">
                <a16:creationId xmlns:a16="http://schemas.microsoft.com/office/drawing/2014/main" id="{4145CB83-CA30-E3BD-B210-76EED99F427F}"/>
              </a:ext>
            </a:extLst>
          </p:cNvPr>
          <p:cNvSpPr>
            <a:spLocks noGrp="1"/>
          </p:cNvSpPr>
          <p:nvPr>
            <p:ph idx="1"/>
          </p:nvPr>
        </p:nvSpPr>
        <p:spPr/>
        <p:txBody>
          <a:bodyPr/>
          <a:lstStyle/>
          <a:p>
            <a:pPr algn="just"/>
            <a:r>
              <a:rPr lang="en-US" dirty="0">
                <a:solidFill>
                  <a:srgbClr val="7030A0"/>
                </a:solidFill>
              </a:rPr>
              <a:t>Definition</a:t>
            </a:r>
            <a:r>
              <a:rPr lang="en-US" dirty="0"/>
              <a:t>: Virtual reality is a computer-generated simulation of an environment that can be interacted with in a seemingly real or physical way. It often involves the use of immersive technologies such as VR headsets to create a synthetic, computer-generated environment.</a:t>
            </a:r>
          </a:p>
          <a:p>
            <a:pPr algn="just"/>
            <a:r>
              <a:rPr lang="en-US" dirty="0">
                <a:solidFill>
                  <a:srgbClr val="7030A0"/>
                </a:solidFill>
              </a:rPr>
              <a:t>Characteristics</a:t>
            </a:r>
            <a:r>
              <a:rPr lang="en-US" dirty="0"/>
              <a:t>: Users in virtual reality are fully immersed in a computer-generated environment that can be entirely different from the physical world.</a:t>
            </a:r>
          </a:p>
          <a:p>
            <a:pPr algn="just"/>
            <a:r>
              <a:rPr lang="en-US" dirty="0">
                <a:solidFill>
                  <a:srgbClr val="7030A0"/>
                </a:solidFill>
              </a:rPr>
              <a:t>Example</a:t>
            </a:r>
            <a:r>
              <a:rPr lang="en-US" dirty="0"/>
              <a:t>: Using a VR headset to explore a digitally created space, such as a virtual landscape or a simulated training environment.</a:t>
            </a:r>
            <a:endParaRPr lang="en-IN" dirty="0"/>
          </a:p>
        </p:txBody>
      </p:sp>
    </p:spTree>
    <p:extLst>
      <p:ext uri="{BB962C8B-B14F-4D97-AF65-F5344CB8AC3E}">
        <p14:creationId xmlns:p14="http://schemas.microsoft.com/office/powerpoint/2010/main" val="40995691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8CBB5-D98B-9693-3DBA-B97E7E2A95D3}"/>
              </a:ext>
            </a:extLst>
          </p:cNvPr>
          <p:cNvSpPr>
            <a:spLocks noGrp="1"/>
          </p:cNvSpPr>
          <p:nvPr>
            <p:ph type="title"/>
          </p:nvPr>
        </p:nvSpPr>
        <p:spPr/>
        <p:txBody>
          <a:bodyPr/>
          <a:lstStyle/>
          <a:p>
            <a:r>
              <a:rPr lang="en-US" dirty="0">
                <a:solidFill>
                  <a:srgbClr val="FF0000"/>
                </a:solidFill>
              </a:rPr>
              <a:t>Augmented Reality</a:t>
            </a:r>
            <a:endParaRPr lang="en-IN" dirty="0">
              <a:solidFill>
                <a:srgbClr val="FF0000"/>
              </a:solidFill>
            </a:endParaRPr>
          </a:p>
        </p:txBody>
      </p:sp>
      <p:sp>
        <p:nvSpPr>
          <p:cNvPr id="3" name="Content Placeholder 2">
            <a:extLst>
              <a:ext uri="{FF2B5EF4-FFF2-40B4-BE49-F238E27FC236}">
                <a16:creationId xmlns:a16="http://schemas.microsoft.com/office/drawing/2014/main" id="{B4EA482F-5769-B3D8-CE5F-130EEEA0BA06}"/>
              </a:ext>
            </a:extLst>
          </p:cNvPr>
          <p:cNvSpPr>
            <a:spLocks noGrp="1"/>
          </p:cNvSpPr>
          <p:nvPr>
            <p:ph idx="1"/>
          </p:nvPr>
        </p:nvSpPr>
        <p:spPr/>
        <p:txBody>
          <a:bodyPr>
            <a:normAutofit fontScale="92500"/>
          </a:bodyPr>
          <a:lstStyle/>
          <a:p>
            <a:pPr algn="just"/>
            <a:r>
              <a:rPr lang="en-US" dirty="0">
                <a:solidFill>
                  <a:srgbClr val="7030A0"/>
                </a:solidFill>
              </a:rPr>
              <a:t>Definition</a:t>
            </a:r>
            <a:r>
              <a:rPr lang="en-US" dirty="0"/>
              <a:t>: Augmented reality involves enhancing the real-world environment by overlaying computer-generated information or digital content onto it. AR blends the physical and virtual worlds, allowing users to interact with both simultaneously.</a:t>
            </a:r>
          </a:p>
          <a:p>
            <a:pPr algn="just"/>
            <a:r>
              <a:rPr lang="en-US" dirty="0">
                <a:solidFill>
                  <a:srgbClr val="7030A0"/>
                </a:solidFill>
              </a:rPr>
              <a:t>Characteristics</a:t>
            </a:r>
            <a:r>
              <a:rPr lang="en-US" dirty="0"/>
              <a:t>: AR typically uses devices like smartphones, tablets, or AR glasses to superimpose digital information onto the user's view of the real world.</a:t>
            </a:r>
          </a:p>
          <a:p>
            <a:pPr algn="just"/>
            <a:r>
              <a:rPr lang="en-US" dirty="0">
                <a:solidFill>
                  <a:srgbClr val="7030A0"/>
                </a:solidFill>
              </a:rPr>
              <a:t>Example</a:t>
            </a:r>
            <a:r>
              <a:rPr lang="en-US" dirty="0"/>
              <a:t>: Using an AR app on a smartphone to see information about landmarks when pointing the camera at them or playing an AR game that interacts with the user's surroundings.</a:t>
            </a:r>
            <a:endParaRPr lang="en-IN" dirty="0"/>
          </a:p>
        </p:txBody>
      </p:sp>
    </p:spTree>
    <p:extLst>
      <p:ext uri="{BB962C8B-B14F-4D97-AF65-F5344CB8AC3E}">
        <p14:creationId xmlns:p14="http://schemas.microsoft.com/office/powerpoint/2010/main" val="16705899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B9A4A-CFDD-FFA6-F8DF-022A319597CD}"/>
              </a:ext>
            </a:extLst>
          </p:cNvPr>
          <p:cNvSpPr>
            <a:spLocks noGrp="1"/>
          </p:cNvSpPr>
          <p:nvPr>
            <p:ph type="title"/>
          </p:nvPr>
        </p:nvSpPr>
        <p:spPr/>
        <p:txBody>
          <a:bodyPr/>
          <a:lstStyle/>
          <a:p>
            <a:r>
              <a:rPr lang="en-US" dirty="0">
                <a:solidFill>
                  <a:srgbClr val="FF0000"/>
                </a:solidFill>
              </a:rPr>
              <a:t>Mediated Reality</a:t>
            </a:r>
            <a:endParaRPr lang="en-IN" dirty="0">
              <a:solidFill>
                <a:srgbClr val="FF0000"/>
              </a:solidFill>
            </a:endParaRPr>
          </a:p>
        </p:txBody>
      </p:sp>
      <p:sp>
        <p:nvSpPr>
          <p:cNvPr id="3" name="Content Placeholder 2">
            <a:extLst>
              <a:ext uri="{FF2B5EF4-FFF2-40B4-BE49-F238E27FC236}">
                <a16:creationId xmlns:a16="http://schemas.microsoft.com/office/drawing/2014/main" id="{02BD3E31-37FB-6452-36B0-9B1CAFAE0441}"/>
              </a:ext>
            </a:extLst>
          </p:cNvPr>
          <p:cNvSpPr>
            <a:spLocks noGrp="1"/>
          </p:cNvSpPr>
          <p:nvPr>
            <p:ph idx="1"/>
          </p:nvPr>
        </p:nvSpPr>
        <p:spPr/>
        <p:txBody>
          <a:bodyPr>
            <a:normAutofit fontScale="92500"/>
          </a:bodyPr>
          <a:lstStyle/>
          <a:p>
            <a:pPr algn="just"/>
            <a:r>
              <a:rPr lang="en-US" dirty="0">
                <a:solidFill>
                  <a:srgbClr val="7030A0"/>
                </a:solidFill>
              </a:rPr>
              <a:t>Definition</a:t>
            </a:r>
            <a:r>
              <a:rPr lang="en-US" dirty="0"/>
              <a:t>: Mediated reality is a broader term that encompasses various ways in which technology mediates or alters our perception of reality. This can include both virtual and augmented reality but extends to other forms of mediation as well.</a:t>
            </a:r>
          </a:p>
          <a:p>
            <a:pPr algn="just"/>
            <a:r>
              <a:rPr lang="en-US" dirty="0">
                <a:solidFill>
                  <a:srgbClr val="7030A0"/>
                </a:solidFill>
              </a:rPr>
              <a:t>Characteristics</a:t>
            </a:r>
            <a:r>
              <a:rPr lang="en-US" dirty="0"/>
              <a:t>: Mediated reality acknowledges that our experience of the world is influenced by various technologies that mediate our senses and perceptions.</a:t>
            </a:r>
          </a:p>
          <a:p>
            <a:pPr algn="just"/>
            <a:r>
              <a:rPr lang="en-US" dirty="0">
                <a:solidFill>
                  <a:srgbClr val="7030A0"/>
                </a:solidFill>
              </a:rPr>
              <a:t>Example</a:t>
            </a:r>
            <a:r>
              <a:rPr lang="en-US" dirty="0"/>
              <a:t>: Watching a live-streamed event on a screen, using filters on social media apps to alter images, or experiencing a combination of virtual and real elements in an extended reality (XR) environment.</a:t>
            </a:r>
            <a:endParaRPr lang="en-IN" dirty="0"/>
          </a:p>
        </p:txBody>
      </p:sp>
    </p:spTree>
    <p:extLst>
      <p:ext uri="{BB962C8B-B14F-4D97-AF65-F5344CB8AC3E}">
        <p14:creationId xmlns:p14="http://schemas.microsoft.com/office/powerpoint/2010/main" val="20251724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D95F1-D895-FE20-13B8-673A243FF7D0}"/>
              </a:ext>
            </a:extLst>
          </p:cNvPr>
          <p:cNvSpPr>
            <a:spLocks noGrp="1"/>
          </p:cNvSpPr>
          <p:nvPr>
            <p:ph type="title"/>
          </p:nvPr>
        </p:nvSpPr>
        <p:spPr/>
        <p:txBody>
          <a:bodyPr>
            <a:normAutofit fontScale="90000"/>
          </a:bodyPr>
          <a:lstStyle/>
          <a:p>
            <a:r>
              <a:rPr lang="en-GB" b="1" dirty="0">
                <a:solidFill>
                  <a:srgbClr val="FF0000"/>
                </a:solidFill>
              </a:rPr>
              <a:t>Ubiquitous System Environment Interaction</a:t>
            </a:r>
            <a:endParaRPr lang="en-IN" dirty="0">
              <a:solidFill>
                <a:srgbClr val="FF0000"/>
              </a:solidFill>
            </a:endParaRPr>
          </a:p>
        </p:txBody>
      </p:sp>
      <p:sp>
        <p:nvSpPr>
          <p:cNvPr id="3" name="Content Placeholder 2">
            <a:extLst>
              <a:ext uri="{FF2B5EF4-FFF2-40B4-BE49-F238E27FC236}">
                <a16:creationId xmlns:a16="http://schemas.microsoft.com/office/drawing/2014/main" id="{E8AA06EA-1B7A-EB96-1E03-C02DB00C9310}"/>
              </a:ext>
            </a:extLst>
          </p:cNvPr>
          <p:cNvSpPr>
            <a:spLocks noGrp="1"/>
          </p:cNvSpPr>
          <p:nvPr>
            <p:ph idx="1"/>
          </p:nvPr>
        </p:nvSpPr>
        <p:spPr/>
        <p:txBody>
          <a:bodyPr>
            <a:normAutofit fontScale="85000" lnSpcReduction="10000"/>
          </a:bodyPr>
          <a:lstStyle/>
          <a:p>
            <a:pPr algn="just"/>
            <a:r>
              <a:rPr lang="en-US" b="1" i="0" dirty="0" err="1">
                <a:solidFill>
                  <a:srgbClr val="374151"/>
                </a:solidFill>
                <a:effectLst/>
                <a:latin typeface="Söhne"/>
              </a:rPr>
              <a:t>UbiCom</a:t>
            </a:r>
            <a:r>
              <a:rPr lang="en-US" b="1" i="0" dirty="0">
                <a:solidFill>
                  <a:srgbClr val="374151"/>
                </a:solidFill>
                <a:effectLst/>
                <a:latin typeface="Söhne"/>
              </a:rPr>
              <a:t> systems </a:t>
            </a:r>
            <a:r>
              <a:rPr lang="en-US" b="0" i="0" dirty="0">
                <a:solidFill>
                  <a:srgbClr val="374151"/>
                </a:solidFill>
                <a:effectLst/>
                <a:latin typeface="Söhne"/>
              </a:rPr>
              <a:t>focus on integrating computing technology seamlessly into everyday environments and activities. The goal is to create environments where computing is pervasive, but often invisible, enabling natural and context-aware interactions between users and digital resources. </a:t>
            </a:r>
            <a:r>
              <a:rPr lang="en-US" b="1" i="0" dirty="0">
                <a:effectLst/>
                <a:latin typeface="Söhne"/>
              </a:rPr>
              <a:t>Examples</a:t>
            </a:r>
            <a:r>
              <a:rPr lang="en-US" b="0" i="0" dirty="0">
                <a:solidFill>
                  <a:srgbClr val="374151"/>
                </a:solidFill>
                <a:effectLst/>
                <a:latin typeface="Söhne"/>
              </a:rPr>
              <a:t>: Smart homes, wearable devices, Internet of Things (IoT) applications.</a:t>
            </a:r>
          </a:p>
          <a:p>
            <a:pPr algn="just"/>
            <a:r>
              <a:rPr lang="en-US" b="1" i="0" dirty="0">
                <a:solidFill>
                  <a:srgbClr val="374151"/>
                </a:solidFill>
                <a:effectLst/>
                <a:latin typeface="Söhne"/>
              </a:rPr>
              <a:t>ICT systems </a:t>
            </a:r>
            <a:r>
              <a:rPr lang="en-US" b="0" i="0" dirty="0">
                <a:solidFill>
                  <a:srgbClr val="374151"/>
                </a:solidFill>
                <a:effectLst/>
                <a:latin typeface="Söhne"/>
              </a:rPr>
              <a:t>encompass a broader range of technologies and applications that facilitate the storage, retrieval, transmission, and manipulation of information. These systems encompass hardware, software, networks, and services used for communication, data processing, and information management. </a:t>
            </a:r>
            <a:r>
              <a:rPr lang="en-IN" b="1" i="0" dirty="0">
                <a:effectLst/>
                <a:latin typeface="Söhne"/>
              </a:rPr>
              <a:t>Examples</a:t>
            </a:r>
            <a:r>
              <a:rPr lang="en-IN" b="0" i="0" dirty="0">
                <a:solidFill>
                  <a:srgbClr val="374151"/>
                </a:solidFill>
                <a:effectLst/>
                <a:latin typeface="Söhne"/>
              </a:rPr>
              <a:t>: Enterprise IT systems, telecommunications networks, internet services.</a:t>
            </a:r>
            <a:endParaRPr lang="en-IN" dirty="0"/>
          </a:p>
        </p:txBody>
      </p:sp>
    </p:spTree>
    <p:extLst>
      <p:ext uri="{BB962C8B-B14F-4D97-AF65-F5344CB8AC3E}">
        <p14:creationId xmlns:p14="http://schemas.microsoft.com/office/powerpoint/2010/main" val="18021623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D4D6D365-2FC4-EFE9-E068-79D58103BE27}"/>
              </a:ext>
            </a:extLst>
          </p:cNvPr>
          <p:cNvSpPr>
            <a:spLocks noGrp="1"/>
          </p:cNvSpPr>
          <p:nvPr>
            <p:ph type="title"/>
          </p:nvPr>
        </p:nvSpPr>
        <p:spPr>
          <a:xfrm>
            <a:off x="1781401" y="860912"/>
            <a:ext cx="8572500" cy="939800"/>
          </a:xfrm>
        </p:spPr>
        <p:txBody>
          <a:bodyPr>
            <a:normAutofit fontScale="90000"/>
          </a:bodyPr>
          <a:lstStyle/>
          <a:p>
            <a:r>
              <a:rPr lang="en-GB" altLang="en-US" dirty="0" err="1">
                <a:solidFill>
                  <a:srgbClr val="FF0000"/>
                </a:solidFill>
              </a:rPr>
              <a:t>UbiCom</a:t>
            </a:r>
            <a:r>
              <a:rPr lang="en-GB" altLang="en-US" dirty="0">
                <a:solidFill>
                  <a:srgbClr val="FF0000"/>
                </a:solidFill>
              </a:rPr>
              <a:t> System versus ICT System focus</a:t>
            </a:r>
          </a:p>
        </p:txBody>
      </p:sp>
      <p:sp>
        <p:nvSpPr>
          <p:cNvPr id="41987" name="Content Placeholder 2">
            <a:extLst>
              <a:ext uri="{FF2B5EF4-FFF2-40B4-BE49-F238E27FC236}">
                <a16:creationId xmlns:a16="http://schemas.microsoft.com/office/drawing/2014/main" id="{4309AEEF-0C70-6DE3-60D4-AE373BBF6A69}"/>
              </a:ext>
            </a:extLst>
          </p:cNvPr>
          <p:cNvSpPr>
            <a:spLocks noGrp="1"/>
          </p:cNvSpPr>
          <p:nvPr>
            <p:ph idx="1"/>
          </p:nvPr>
        </p:nvSpPr>
        <p:spPr>
          <a:xfrm>
            <a:off x="1809750" y="2907323"/>
            <a:ext cx="8572500" cy="3021990"/>
          </a:xfrm>
        </p:spPr>
        <p:txBody>
          <a:bodyPr/>
          <a:lstStyle/>
          <a:p>
            <a:r>
              <a:rPr lang="en-GB" altLang="en-US" sz="2000" dirty="0"/>
              <a:t>Conventional  focus on ICT systems </a:t>
            </a:r>
          </a:p>
          <a:p>
            <a:r>
              <a:rPr lang="en-GB" altLang="en-US" sz="2000" dirty="0"/>
              <a:t>Systems situated in a virtual world, in an environment of other ICT systems </a:t>
            </a:r>
            <a:r>
              <a:rPr lang="en-GB" altLang="en-US" sz="2000" dirty="0">
                <a:sym typeface="Wingdings" panose="05000000000000000000" pitchFamily="2" charset="2"/>
              </a:rPr>
              <a:t></a:t>
            </a:r>
            <a:r>
              <a:rPr lang="en-GB" altLang="en-US" sz="2000" dirty="0"/>
              <a:t> a system of ICT systems </a:t>
            </a:r>
          </a:p>
          <a:p>
            <a:r>
              <a:rPr lang="en-GB" altLang="en-US" sz="2000" dirty="0"/>
              <a:t>Conventional use a restrict  view of physical environment interaction:</a:t>
            </a:r>
          </a:p>
          <a:p>
            <a:r>
              <a:rPr lang="en-GB" altLang="en-US" sz="2000" dirty="0"/>
              <a:t>Conventional ICT systems often require humans in the loop</a:t>
            </a:r>
          </a:p>
          <a:p>
            <a:r>
              <a:rPr lang="en-GB" altLang="en-US" sz="2000" dirty="0" err="1"/>
              <a:t>UbiCom</a:t>
            </a:r>
            <a:r>
              <a:rPr lang="en-GB" altLang="en-US" sz="2000" dirty="0"/>
              <a:t> represents a powerful shift in computation:</a:t>
            </a:r>
          </a:p>
          <a:p>
            <a:pPr lvl="1"/>
            <a:endParaRPr lang="en-GB" altLang="en-US" sz="1600" dirty="0"/>
          </a:p>
          <a:p>
            <a:pPr lvl="1"/>
            <a:endParaRPr lang="en-GB" alt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323EE-3976-6363-5D3A-BEEC8838429C}"/>
              </a:ext>
            </a:extLst>
          </p:cNvPr>
          <p:cNvSpPr>
            <a:spLocks noGrp="1"/>
          </p:cNvSpPr>
          <p:nvPr>
            <p:ph type="title"/>
          </p:nvPr>
        </p:nvSpPr>
        <p:spPr/>
        <p:txBody>
          <a:bodyPr/>
          <a:lstStyle/>
          <a:p>
            <a:r>
              <a:rPr lang="en-US" dirty="0">
                <a:solidFill>
                  <a:srgbClr val="FF0000"/>
                </a:solidFill>
              </a:rPr>
              <a:t>Ubiquitous Computing (3/3)</a:t>
            </a:r>
            <a:endParaRPr lang="en-IN" dirty="0">
              <a:solidFill>
                <a:srgbClr val="FF0000"/>
              </a:solidFill>
            </a:endParaRPr>
          </a:p>
        </p:txBody>
      </p:sp>
      <p:sp>
        <p:nvSpPr>
          <p:cNvPr id="3" name="Content Placeholder 2">
            <a:extLst>
              <a:ext uri="{FF2B5EF4-FFF2-40B4-BE49-F238E27FC236}">
                <a16:creationId xmlns:a16="http://schemas.microsoft.com/office/drawing/2014/main" id="{276E4CB5-17B8-75CB-1C8F-53DD14733332}"/>
              </a:ext>
            </a:extLst>
          </p:cNvPr>
          <p:cNvSpPr>
            <a:spLocks noGrp="1"/>
          </p:cNvSpPr>
          <p:nvPr>
            <p:ph idx="1"/>
          </p:nvPr>
        </p:nvSpPr>
        <p:spPr/>
        <p:txBody>
          <a:bodyPr>
            <a:normAutofit fontScale="92500"/>
          </a:bodyPr>
          <a:lstStyle/>
          <a:p>
            <a:pPr algn="just"/>
            <a:r>
              <a:rPr lang="en-US" dirty="0"/>
              <a:t>“Ubiquitous computing is a concept in software engineering and computer science where computing is made to appear anytime and everywhere. In contrast to desktop computing, ubiquitous computing can occur using any device, in any location, and in any format.” </a:t>
            </a:r>
          </a:p>
          <a:p>
            <a:pPr marL="0" indent="0" algn="just">
              <a:buNone/>
            </a:pPr>
            <a:r>
              <a:rPr lang="en-US" dirty="0"/>
              <a:t>                               --- Wikipedia</a:t>
            </a:r>
          </a:p>
          <a:p>
            <a:pPr algn="just"/>
            <a:r>
              <a:rPr lang="en-US" dirty="0"/>
              <a:t>Ubiquitous computing is a “Seamless integration of technology into everyday objects and environments, making them “smart” and capable of interacting with users and other devices without explicit human intervention”.</a:t>
            </a:r>
            <a:endParaRPr lang="en-IN" dirty="0"/>
          </a:p>
        </p:txBody>
      </p:sp>
    </p:spTree>
    <p:extLst>
      <p:ext uri="{BB962C8B-B14F-4D97-AF65-F5344CB8AC3E}">
        <p14:creationId xmlns:p14="http://schemas.microsoft.com/office/powerpoint/2010/main" val="34409349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29">
            <a:extLst>
              <a:ext uri="{FF2B5EF4-FFF2-40B4-BE49-F238E27FC236}">
                <a16:creationId xmlns:a16="http://schemas.microsoft.com/office/drawing/2014/main" id="{C060A5F6-BD7C-8936-E874-439245D5CD67}"/>
              </a:ext>
            </a:extLst>
          </p:cNvPr>
          <p:cNvSpPr>
            <a:spLocks noGrp="1"/>
          </p:cNvSpPr>
          <p:nvPr>
            <p:ph type="title"/>
          </p:nvPr>
        </p:nvSpPr>
        <p:spPr>
          <a:xfrm>
            <a:off x="1981200" y="1195755"/>
            <a:ext cx="8229600" cy="428625"/>
          </a:xfrm>
        </p:spPr>
        <p:txBody>
          <a:bodyPr>
            <a:normAutofit fontScale="90000"/>
          </a:bodyPr>
          <a:lstStyle/>
          <a:p>
            <a:r>
              <a:rPr lang="en-GB" altLang="en-US" dirty="0">
                <a:solidFill>
                  <a:srgbClr val="FF0000"/>
                </a:solidFill>
              </a:rPr>
              <a:t>Different Degrees of HCI</a:t>
            </a:r>
          </a:p>
        </p:txBody>
      </p:sp>
      <p:pic>
        <p:nvPicPr>
          <p:cNvPr id="43013" name="Picture 28">
            <a:extLst>
              <a:ext uri="{FF2B5EF4-FFF2-40B4-BE49-F238E27FC236}">
                <a16:creationId xmlns:a16="http://schemas.microsoft.com/office/drawing/2014/main" id="{57B89F06-ADF1-5350-11A0-566F05EF3A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189" y="2625969"/>
            <a:ext cx="8308975" cy="3608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32CAC8CA-B2F7-2365-8D60-F9235271FF24}"/>
              </a:ext>
            </a:extLst>
          </p:cNvPr>
          <p:cNvSpPr>
            <a:spLocks noGrp="1"/>
          </p:cNvSpPr>
          <p:nvPr>
            <p:ph type="title"/>
          </p:nvPr>
        </p:nvSpPr>
        <p:spPr>
          <a:xfrm>
            <a:off x="1809750" y="845161"/>
            <a:ext cx="8572500" cy="939800"/>
          </a:xfrm>
        </p:spPr>
        <p:txBody>
          <a:bodyPr/>
          <a:lstStyle/>
          <a:p>
            <a:r>
              <a:rPr lang="en-GB" altLang="en-US" dirty="0">
                <a:solidFill>
                  <a:srgbClr val="FF0000"/>
                </a:solidFill>
              </a:rPr>
              <a:t>Different Degrees of HCI</a:t>
            </a:r>
          </a:p>
        </p:txBody>
      </p:sp>
      <p:sp>
        <p:nvSpPr>
          <p:cNvPr id="44035" name="Content Placeholder 4">
            <a:extLst>
              <a:ext uri="{FF2B5EF4-FFF2-40B4-BE49-F238E27FC236}">
                <a16:creationId xmlns:a16="http://schemas.microsoft.com/office/drawing/2014/main" id="{14CCF869-5ACD-7714-83A6-824829CC7B08}"/>
              </a:ext>
            </a:extLst>
          </p:cNvPr>
          <p:cNvSpPr>
            <a:spLocks noGrp="1"/>
          </p:cNvSpPr>
          <p:nvPr>
            <p:ph idx="1"/>
          </p:nvPr>
        </p:nvSpPr>
        <p:spPr>
          <a:xfrm>
            <a:off x="1809750" y="2625969"/>
            <a:ext cx="8572500" cy="3303344"/>
          </a:xfrm>
        </p:spPr>
        <p:txBody>
          <a:bodyPr>
            <a:normAutofit fontScale="92500" lnSpcReduction="20000"/>
          </a:bodyPr>
          <a:lstStyle/>
          <a:p>
            <a:r>
              <a:rPr lang="en-GB" altLang="en-US" dirty="0"/>
              <a:t>From less to more C Interaction with H</a:t>
            </a:r>
          </a:p>
          <a:p>
            <a:r>
              <a:rPr lang="en-GB" altLang="en-US" dirty="0"/>
              <a:t>H2H: human interaction </a:t>
            </a:r>
          </a:p>
          <a:p>
            <a:pPr marL="457200" lvl="1" indent="0">
              <a:buNone/>
            </a:pPr>
            <a:endParaRPr lang="en-GB" altLang="en-US" dirty="0"/>
          </a:p>
          <a:p>
            <a:r>
              <a:rPr lang="en-GB" altLang="en-US" dirty="0"/>
              <a:t>H2C or explicit (e)HCI:</a:t>
            </a:r>
          </a:p>
          <a:p>
            <a:pPr lvl="1"/>
            <a:endParaRPr lang="en-GB" altLang="en-US" dirty="0"/>
          </a:p>
          <a:p>
            <a:r>
              <a:rPr lang="en-GB" altLang="en-US" dirty="0"/>
              <a:t>C2H or implicit (</a:t>
            </a:r>
            <a:r>
              <a:rPr lang="en-GB" altLang="en-US" dirty="0" err="1"/>
              <a:t>i</a:t>
            </a:r>
            <a:r>
              <a:rPr lang="en-GB" altLang="en-US" dirty="0"/>
              <a:t>)HCI: </a:t>
            </a:r>
          </a:p>
          <a:p>
            <a:pPr lvl="1"/>
            <a:endParaRPr lang="en-GB" altLang="en-US" sz="1600" dirty="0"/>
          </a:p>
          <a:p>
            <a:r>
              <a:rPr lang="en-GB" altLang="en-US" dirty="0"/>
              <a:t>C2C: </a:t>
            </a:r>
          </a:p>
          <a:p>
            <a:pPr lvl="1"/>
            <a:endParaRPr lang="en-GB"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25">
            <a:extLst>
              <a:ext uri="{FF2B5EF4-FFF2-40B4-BE49-F238E27FC236}">
                <a16:creationId xmlns:a16="http://schemas.microsoft.com/office/drawing/2014/main" id="{4B955132-3AA4-8143-7C5D-FCE885705556}"/>
              </a:ext>
            </a:extLst>
          </p:cNvPr>
          <p:cNvSpPr>
            <a:spLocks noGrp="1"/>
          </p:cNvSpPr>
          <p:nvPr>
            <p:ph type="title"/>
          </p:nvPr>
        </p:nvSpPr>
        <p:spPr>
          <a:xfrm>
            <a:off x="2661139" y="1502753"/>
            <a:ext cx="6318737" cy="428625"/>
          </a:xfrm>
        </p:spPr>
        <p:txBody>
          <a:bodyPr>
            <a:normAutofit fontScale="90000"/>
          </a:bodyPr>
          <a:lstStyle/>
          <a:p>
            <a:pPr algn="r"/>
            <a:r>
              <a:rPr lang="en-GB" altLang="en-US" dirty="0">
                <a:solidFill>
                  <a:srgbClr val="FF0000"/>
                </a:solidFill>
              </a:rPr>
              <a:t>Different Degrees of CPI</a:t>
            </a:r>
          </a:p>
        </p:txBody>
      </p:sp>
      <p:pic>
        <p:nvPicPr>
          <p:cNvPr id="45061" name="Picture 25">
            <a:extLst>
              <a:ext uri="{FF2B5EF4-FFF2-40B4-BE49-F238E27FC236}">
                <a16:creationId xmlns:a16="http://schemas.microsoft.com/office/drawing/2014/main" id="{E79E8057-3A2E-E74B-9D45-39F5BFCF05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5739" y="2344616"/>
            <a:ext cx="8280522" cy="3860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4">
            <a:extLst>
              <a:ext uri="{FF2B5EF4-FFF2-40B4-BE49-F238E27FC236}">
                <a16:creationId xmlns:a16="http://schemas.microsoft.com/office/drawing/2014/main" id="{AA9E4F69-6D69-3C07-49AD-6E6216C6DAF4}"/>
              </a:ext>
            </a:extLst>
          </p:cNvPr>
          <p:cNvSpPr>
            <a:spLocks noGrp="1"/>
          </p:cNvSpPr>
          <p:nvPr>
            <p:ph type="title"/>
          </p:nvPr>
        </p:nvSpPr>
        <p:spPr>
          <a:xfrm>
            <a:off x="1540119" y="928688"/>
            <a:ext cx="8572500" cy="939800"/>
          </a:xfrm>
        </p:spPr>
        <p:txBody>
          <a:bodyPr/>
          <a:lstStyle/>
          <a:p>
            <a:r>
              <a:rPr lang="en-GB" altLang="en-US" dirty="0">
                <a:solidFill>
                  <a:srgbClr val="FF0000"/>
                </a:solidFill>
              </a:rPr>
              <a:t>Different Degrees of CPI</a:t>
            </a:r>
          </a:p>
        </p:txBody>
      </p:sp>
      <p:sp>
        <p:nvSpPr>
          <p:cNvPr id="46083" name="Content Placeholder 5">
            <a:extLst>
              <a:ext uri="{FF2B5EF4-FFF2-40B4-BE49-F238E27FC236}">
                <a16:creationId xmlns:a16="http://schemas.microsoft.com/office/drawing/2014/main" id="{EE9257A1-338C-2876-B6BE-A60519405F46}"/>
              </a:ext>
            </a:extLst>
          </p:cNvPr>
          <p:cNvSpPr>
            <a:spLocks noGrp="1"/>
          </p:cNvSpPr>
          <p:nvPr>
            <p:ph idx="1"/>
          </p:nvPr>
        </p:nvSpPr>
        <p:spPr>
          <a:xfrm>
            <a:off x="1809750" y="2414953"/>
            <a:ext cx="8572500" cy="3514359"/>
          </a:xfrm>
        </p:spPr>
        <p:txBody>
          <a:bodyPr>
            <a:normAutofit fontScale="62500" lnSpcReduction="20000"/>
          </a:bodyPr>
          <a:lstStyle/>
          <a:p>
            <a:r>
              <a:rPr lang="en-GB" altLang="en-US" sz="2800" dirty="0"/>
              <a:t>From less to more C Interaction with P</a:t>
            </a:r>
          </a:p>
          <a:p>
            <a:r>
              <a:rPr lang="en-GB" altLang="en-US" sz="2800" dirty="0"/>
              <a:t>P2P</a:t>
            </a:r>
          </a:p>
          <a:p>
            <a:pPr lvl="1"/>
            <a:r>
              <a:rPr lang="en-GB" altLang="en-US" sz="2400" dirty="0"/>
              <a:t>Physical interaction (No ICT mediation)</a:t>
            </a:r>
          </a:p>
          <a:p>
            <a:r>
              <a:rPr lang="en-GB" altLang="en-US" sz="2800" dirty="0"/>
              <a:t>C2P / CA (Physical Env. Context-aware)</a:t>
            </a:r>
          </a:p>
          <a:p>
            <a:pPr lvl="1"/>
            <a:r>
              <a:rPr lang="en-GB" altLang="en-US" sz="2400" dirty="0"/>
              <a:t>C Senses  P. C Aware of P’s  Context </a:t>
            </a:r>
            <a:endParaRPr lang="en-GB" altLang="en-US" dirty="0"/>
          </a:p>
          <a:p>
            <a:r>
              <a:rPr lang="en-GB" altLang="en-US" sz="2800" dirty="0"/>
              <a:t>P2C/AR/MR</a:t>
            </a:r>
          </a:p>
          <a:p>
            <a:pPr lvl="1"/>
            <a:r>
              <a:rPr lang="en-GB" altLang="en-US" sz="2400" dirty="0"/>
              <a:t>C augments  or mediates P’s reality.  </a:t>
            </a:r>
          </a:p>
          <a:p>
            <a:pPr lvl="1"/>
            <a:r>
              <a:rPr lang="en-GB" altLang="en-US" sz="2400" dirty="0"/>
              <a:t>C actively adapts to P’s context</a:t>
            </a:r>
          </a:p>
          <a:p>
            <a:r>
              <a:rPr lang="en-GB" altLang="en-US" sz="2800" dirty="0"/>
              <a:t>C2C /VR</a:t>
            </a:r>
          </a:p>
          <a:p>
            <a:pPr lvl="1"/>
            <a:r>
              <a:rPr lang="en-GB" altLang="en-US" sz="2400" dirty="0"/>
              <a:t>Virtualisation of reality facilitated by C </a:t>
            </a:r>
          </a:p>
          <a:p>
            <a:endParaRPr lang="en-GB" altLang="en-US" sz="2800"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A7195-E996-56B1-F399-640C13586682}"/>
              </a:ext>
            </a:extLst>
          </p:cNvPr>
          <p:cNvSpPr>
            <a:spLocks noGrp="1"/>
          </p:cNvSpPr>
          <p:nvPr>
            <p:ph type="title"/>
          </p:nvPr>
        </p:nvSpPr>
        <p:spPr/>
        <p:txBody>
          <a:bodyPr/>
          <a:lstStyle/>
          <a:p>
            <a:r>
              <a:rPr lang="en-GB" altLang="en-US" dirty="0" err="1">
                <a:solidFill>
                  <a:srgbClr val="FF0000"/>
                </a:solidFill>
              </a:rPr>
              <a:t>UbiCom</a:t>
            </a:r>
            <a:r>
              <a:rPr lang="en-GB" altLang="en-US" dirty="0">
                <a:solidFill>
                  <a:srgbClr val="FF0000"/>
                </a:solidFill>
              </a:rPr>
              <a:t> System Model: Smart DEI</a:t>
            </a:r>
            <a:endParaRPr lang="en-IN" dirty="0">
              <a:solidFill>
                <a:srgbClr val="FF0000"/>
              </a:solidFill>
            </a:endParaRPr>
          </a:p>
        </p:txBody>
      </p:sp>
      <p:sp>
        <p:nvSpPr>
          <p:cNvPr id="3" name="Content Placeholder 2">
            <a:extLst>
              <a:ext uri="{FF2B5EF4-FFF2-40B4-BE49-F238E27FC236}">
                <a16:creationId xmlns:a16="http://schemas.microsoft.com/office/drawing/2014/main" id="{A33E976E-0A99-5A9F-6D94-E54C6237EAC6}"/>
              </a:ext>
            </a:extLst>
          </p:cNvPr>
          <p:cNvSpPr>
            <a:spLocks noGrp="1"/>
          </p:cNvSpPr>
          <p:nvPr>
            <p:ph idx="1"/>
          </p:nvPr>
        </p:nvSpPr>
        <p:spPr/>
        <p:txBody>
          <a:bodyPr>
            <a:normAutofit fontScale="85000" lnSpcReduction="20000"/>
          </a:bodyPr>
          <a:lstStyle/>
          <a:p>
            <a:r>
              <a:rPr lang="en-GB" altLang="en-US" sz="2400" dirty="0"/>
              <a:t>No single type of </a:t>
            </a:r>
            <a:r>
              <a:rPr lang="en-GB" altLang="en-US" sz="2400" dirty="0" err="1"/>
              <a:t>UbiCom</a:t>
            </a:r>
            <a:r>
              <a:rPr lang="en-GB" altLang="en-US" sz="2400" dirty="0"/>
              <a:t> </a:t>
            </a:r>
            <a:r>
              <a:rPr lang="en-GB" altLang="en-US" sz="2400" dirty="0" smtClean="0"/>
              <a:t>system: </a:t>
            </a:r>
            <a:r>
              <a:rPr lang="en-IN" dirty="0"/>
              <a:t>a wide range of applications, technologies, and implementations</a:t>
            </a:r>
            <a:endParaRPr lang="en-GB" altLang="en-US" sz="2400" dirty="0"/>
          </a:p>
          <a:p>
            <a:r>
              <a:rPr lang="en-GB" altLang="en-US" sz="2400" dirty="0"/>
              <a:t>Different </a:t>
            </a:r>
            <a:r>
              <a:rPr lang="en-GB" altLang="en-US" sz="2400" dirty="0" err="1"/>
              <a:t>UbiCom</a:t>
            </a:r>
            <a:r>
              <a:rPr lang="en-GB" altLang="en-US" sz="2400" dirty="0"/>
              <a:t> systems </a:t>
            </a:r>
            <a:r>
              <a:rPr lang="en-GB" altLang="en-US" sz="2400" dirty="0" smtClean="0"/>
              <a:t>support: v</a:t>
            </a:r>
            <a:r>
              <a:rPr lang="en-US" dirty="0" err="1" smtClean="0"/>
              <a:t>arious</a:t>
            </a:r>
            <a:r>
              <a:rPr lang="en-US" dirty="0" smtClean="0"/>
              <a:t> </a:t>
            </a:r>
            <a:r>
              <a:rPr lang="en-US" dirty="0"/>
              <a:t>functionalities and cater to diverse needs and </a:t>
            </a:r>
            <a:r>
              <a:rPr lang="en-US" dirty="0" smtClean="0"/>
              <a:t>environments. Example: </a:t>
            </a:r>
            <a:r>
              <a:rPr lang="en-IN" b="1" dirty="0"/>
              <a:t>Context-Aware </a:t>
            </a:r>
            <a:r>
              <a:rPr lang="en-IN" b="1" dirty="0" smtClean="0"/>
              <a:t>Systems, </a:t>
            </a:r>
            <a:r>
              <a:rPr lang="en-IN" b="1" dirty="0"/>
              <a:t>Wearable </a:t>
            </a:r>
            <a:r>
              <a:rPr lang="en-IN" b="1" dirty="0" smtClean="0"/>
              <a:t>Computing, IoT, </a:t>
            </a:r>
            <a:r>
              <a:rPr lang="en-IN" b="1" dirty="0"/>
              <a:t>Mobile and Pervasive Computing</a:t>
            </a:r>
            <a:endParaRPr lang="en-GB" altLang="en-US" sz="2400" dirty="0"/>
          </a:p>
          <a:p>
            <a:r>
              <a:rPr lang="en-GB" altLang="en-US" sz="2400" dirty="0"/>
              <a:t>3 basic architectural design patterns for </a:t>
            </a:r>
            <a:r>
              <a:rPr lang="en-GB" altLang="en-US" sz="2400" dirty="0" err="1"/>
              <a:t>UbiCom</a:t>
            </a:r>
            <a:r>
              <a:rPr lang="en-GB" altLang="en-US" sz="2400" dirty="0"/>
              <a:t>: </a:t>
            </a:r>
          </a:p>
          <a:p>
            <a:pPr lvl="1"/>
            <a:r>
              <a:rPr lang="en-GB" altLang="en-US" sz="2000" dirty="0"/>
              <a:t>smart </a:t>
            </a:r>
            <a:r>
              <a:rPr lang="en-GB" altLang="en-US" sz="2000" b="1" u="sng" dirty="0"/>
              <a:t>D</a:t>
            </a:r>
            <a:r>
              <a:rPr lang="en-GB" altLang="en-US" sz="2000" dirty="0"/>
              <a:t>evices, smart </a:t>
            </a:r>
            <a:r>
              <a:rPr lang="en-GB" altLang="en-US" sz="2000" b="1" u="sng" dirty="0"/>
              <a:t>E</a:t>
            </a:r>
            <a:r>
              <a:rPr lang="en-GB" altLang="en-US" sz="2000" dirty="0"/>
              <a:t>nvironments, smart </a:t>
            </a:r>
            <a:r>
              <a:rPr lang="en-GB" altLang="en-US" sz="2000" b="1" u="sng" dirty="0"/>
              <a:t>I</a:t>
            </a:r>
            <a:r>
              <a:rPr lang="en-GB" altLang="en-US" sz="2000" dirty="0"/>
              <a:t>nteraction </a:t>
            </a:r>
          </a:p>
          <a:p>
            <a:r>
              <a:rPr lang="en-GB" altLang="en-US" sz="2400" dirty="0"/>
              <a:t> ‘Smart’ means systems are:</a:t>
            </a:r>
          </a:p>
          <a:p>
            <a:pPr lvl="1"/>
            <a:r>
              <a:rPr lang="en-GB" altLang="en-US" sz="2000" dirty="0"/>
              <a:t>active, digital, networked, autonomous, reconfigurable, local control of its own resources, e.g., energy, data storage etc.  </a:t>
            </a:r>
          </a:p>
          <a:p>
            <a:endParaRPr lang="en-IN" dirty="0"/>
          </a:p>
        </p:txBody>
      </p:sp>
    </p:spTree>
    <p:extLst>
      <p:ext uri="{BB962C8B-B14F-4D97-AF65-F5344CB8AC3E}">
        <p14:creationId xmlns:p14="http://schemas.microsoft.com/office/powerpoint/2010/main" val="13414437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2A257-8FBE-A70D-59C7-7F7FBE0F5350}"/>
              </a:ext>
            </a:extLst>
          </p:cNvPr>
          <p:cNvSpPr>
            <a:spLocks noGrp="1"/>
          </p:cNvSpPr>
          <p:nvPr>
            <p:ph type="title"/>
          </p:nvPr>
        </p:nvSpPr>
        <p:spPr/>
        <p:txBody>
          <a:bodyPr/>
          <a:lstStyle/>
          <a:p>
            <a:r>
              <a:rPr lang="en-US" dirty="0">
                <a:solidFill>
                  <a:srgbClr val="FF0000"/>
                </a:solidFill>
              </a:rPr>
              <a:t>Smart DEI Model</a:t>
            </a:r>
            <a:endParaRPr lang="en-IN" dirty="0">
              <a:solidFill>
                <a:srgbClr val="FF0000"/>
              </a:solidFill>
            </a:endParaRPr>
          </a:p>
        </p:txBody>
      </p:sp>
      <p:pic>
        <p:nvPicPr>
          <p:cNvPr id="4" name="Picture 18">
            <a:extLst>
              <a:ext uri="{FF2B5EF4-FFF2-40B4-BE49-F238E27FC236}">
                <a16:creationId xmlns:a16="http://schemas.microsoft.com/office/drawing/2014/main" id="{B3B05659-0276-B4E5-3C4F-000D2492CFF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81287" y="2625725"/>
            <a:ext cx="6829425" cy="318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058126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FCA35-0269-3BAA-1903-20E29C133CED}"/>
              </a:ext>
            </a:extLst>
          </p:cNvPr>
          <p:cNvSpPr>
            <a:spLocks noGrp="1"/>
          </p:cNvSpPr>
          <p:nvPr>
            <p:ph type="title"/>
          </p:nvPr>
        </p:nvSpPr>
        <p:spPr/>
        <p:txBody>
          <a:bodyPr/>
          <a:lstStyle/>
          <a:p>
            <a:r>
              <a:rPr lang="en-GB" altLang="en-US">
                <a:solidFill>
                  <a:srgbClr val="FF0000"/>
                </a:solidFill>
              </a:rPr>
              <a:t>UbiCom System Model: Smart DEI</a:t>
            </a:r>
            <a:endParaRPr lang="en-IN" dirty="0">
              <a:solidFill>
                <a:srgbClr val="FF0000"/>
              </a:solidFill>
            </a:endParaRPr>
          </a:p>
        </p:txBody>
      </p:sp>
      <p:pic>
        <p:nvPicPr>
          <p:cNvPr id="6" name="Content Placeholder 5">
            <a:extLst>
              <a:ext uri="{FF2B5EF4-FFF2-40B4-BE49-F238E27FC236}">
                <a16:creationId xmlns:a16="http://schemas.microsoft.com/office/drawing/2014/main" id="{60B8A12E-F756-7AAE-09A6-8FF4EA6005FC}"/>
              </a:ext>
            </a:extLst>
          </p:cNvPr>
          <p:cNvPicPr>
            <a:picLocks noGrp="1" noChangeAspect="1"/>
          </p:cNvPicPr>
          <p:nvPr>
            <p:ph idx="1"/>
          </p:nvPr>
        </p:nvPicPr>
        <p:blipFill>
          <a:blip r:embed="rId2"/>
          <a:stretch>
            <a:fillRect/>
          </a:stretch>
        </p:blipFill>
        <p:spPr>
          <a:xfrm>
            <a:off x="3071447" y="2557463"/>
            <a:ext cx="6178062" cy="3632322"/>
          </a:xfrm>
        </p:spPr>
      </p:pic>
    </p:spTree>
    <p:extLst>
      <p:ext uri="{BB962C8B-B14F-4D97-AF65-F5344CB8AC3E}">
        <p14:creationId xmlns:p14="http://schemas.microsoft.com/office/powerpoint/2010/main" val="170642831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AECC0-246C-8904-A13C-1A1173244482}"/>
              </a:ext>
            </a:extLst>
          </p:cNvPr>
          <p:cNvSpPr>
            <a:spLocks noGrp="1"/>
          </p:cNvSpPr>
          <p:nvPr>
            <p:ph type="title"/>
          </p:nvPr>
        </p:nvSpPr>
        <p:spPr/>
        <p:txBody>
          <a:bodyPr>
            <a:normAutofit fontScale="90000"/>
          </a:bodyPr>
          <a:lstStyle/>
          <a:p>
            <a:r>
              <a:rPr lang="en-GB" altLang="en-US" sz="4400" b="1" dirty="0" err="1">
                <a:solidFill>
                  <a:srgbClr val="FF0000"/>
                </a:solidFill>
              </a:rPr>
              <a:t>UbiCom</a:t>
            </a:r>
            <a:r>
              <a:rPr lang="en-GB" altLang="en-US" sz="4400" b="1" dirty="0">
                <a:solidFill>
                  <a:srgbClr val="FF0000"/>
                </a:solidFill>
              </a:rPr>
              <a:t> System: Smart Sub-Systems or Components</a:t>
            </a:r>
            <a:endParaRPr lang="en-IN" dirty="0">
              <a:solidFill>
                <a:srgbClr val="FF0000"/>
              </a:solidFill>
            </a:endParaRPr>
          </a:p>
        </p:txBody>
      </p:sp>
      <p:pic>
        <p:nvPicPr>
          <p:cNvPr id="4" name="Picture 97">
            <a:extLst>
              <a:ext uri="{FF2B5EF4-FFF2-40B4-BE49-F238E27FC236}">
                <a16:creationId xmlns:a16="http://schemas.microsoft.com/office/drawing/2014/main" id="{C1C9A735-89CD-5EF3-F858-FCEE9C8B16D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77662" y="2557463"/>
            <a:ext cx="6740769" cy="3585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235752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19659-A563-0317-BB26-1D9E88BE0BA5}"/>
              </a:ext>
            </a:extLst>
          </p:cNvPr>
          <p:cNvSpPr>
            <a:spLocks noGrp="1"/>
          </p:cNvSpPr>
          <p:nvPr>
            <p:ph type="title"/>
          </p:nvPr>
        </p:nvSpPr>
        <p:spPr/>
        <p:txBody>
          <a:bodyPr/>
          <a:lstStyle/>
          <a:p>
            <a:r>
              <a:rPr lang="en-US" dirty="0">
                <a:solidFill>
                  <a:srgbClr val="FF0000"/>
                </a:solidFill>
              </a:rPr>
              <a:t>Smart Devices</a:t>
            </a:r>
            <a:endParaRPr lang="en-IN" dirty="0">
              <a:solidFill>
                <a:srgbClr val="FF0000"/>
              </a:solidFill>
            </a:endParaRPr>
          </a:p>
        </p:txBody>
      </p:sp>
      <p:sp>
        <p:nvSpPr>
          <p:cNvPr id="3" name="Content Placeholder 2">
            <a:extLst>
              <a:ext uri="{FF2B5EF4-FFF2-40B4-BE49-F238E27FC236}">
                <a16:creationId xmlns:a16="http://schemas.microsoft.com/office/drawing/2014/main" id="{01F3AC5E-6600-3431-7E00-C16C7EA838E3}"/>
              </a:ext>
            </a:extLst>
          </p:cNvPr>
          <p:cNvSpPr>
            <a:spLocks noGrp="1"/>
          </p:cNvSpPr>
          <p:nvPr>
            <p:ph idx="1"/>
          </p:nvPr>
        </p:nvSpPr>
        <p:spPr/>
        <p:txBody>
          <a:bodyPr/>
          <a:lstStyle/>
          <a:p>
            <a:r>
              <a:rPr lang="en-IN" b="0" i="0" dirty="0">
                <a:solidFill>
                  <a:srgbClr val="374151"/>
                </a:solidFill>
                <a:effectLst/>
                <a:latin typeface="Söhne"/>
              </a:rPr>
              <a:t>Smart devices in Ubiquitous Computing (</a:t>
            </a:r>
            <a:r>
              <a:rPr lang="en-IN" b="0" i="0" dirty="0" err="1">
                <a:solidFill>
                  <a:srgbClr val="374151"/>
                </a:solidFill>
                <a:effectLst/>
                <a:latin typeface="Söhne"/>
              </a:rPr>
              <a:t>UbiCom</a:t>
            </a:r>
            <a:r>
              <a:rPr lang="en-IN" b="0" i="0" dirty="0">
                <a:solidFill>
                  <a:srgbClr val="374151"/>
                </a:solidFill>
                <a:effectLst/>
                <a:latin typeface="Söhne"/>
              </a:rPr>
              <a:t>) refer to interconnected and context-aware computing devices embedded within everyday objects and environments. </a:t>
            </a:r>
          </a:p>
          <a:p>
            <a:pPr algn="just"/>
            <a:r>
              <a:rPr lang="en-IN" b="0" i="0" dirty="0">
                <a:solidFill>
                  <a:srgbClr val="374151"/>
                </a:solidFill>
                <a:effectLst/>
                <a:latin typeface="Söhne"/>
              </a:rPr>
              <a:t>These devices play a crucial role in creating intelligent and responsive environments that enhance user experiences and automate various tasks.</a:t>
            </a:r>
          </a:p>
          <a:p>
            <a:pPr algn="just"/>
            <a:r>
              <a:rPr lang="en-IN" dirty="0">
                <a:solidFill>
                  <a:srgbClr val="374151"/>
                </a:solidFill>
                <a:latin typeface="Söhne"/>
              </a:rPr>
              <a:t>Example: PC, Mobile Phone, etc.</a:t>
            </a:r>
            <a:endParaRPr lang="en-IN" dirty="0"/>
          </a:p>
        </p:txBody>
      </p:sp>
    </p:spTree>
    <p:extLst>
      <p:ext uri="{BB962C8B-B14F-4D97-AF65-F5344CB8AC3E}">
        <p14:creationId xmlns:p14="http://schemas.microsoft.com/office/powerpoint/2010/main" val="187030991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1098-FB34-0CC6-CD61-FA08C2E821AD}"/>
              </a:ext>
            </a:extLst>
          </p:cNvPr>
          <p:cNvSpPr>
            <a:spLocks noGrp="1"/>
          </p:cNvSpPr>
          <p:nvPr>
            <p:ph type="title"/>
          </p:nvPr>
        </p:nvSpPr>
        <p:spPr/>
        <p:txBody>
          <a:bodyPr/>
          <a:lstStyle/>
          <a:p>
            <a:r>
              <a:rPr lang="en-US" dirty="0">
                <a:solidFill>
                  <a:srgbClr val="FF0000"/>
                </a:solidFill>
              </a:rPr>
              <a:t>Smart Device Form Factors</a:t>
            </a:r>
            <a:endParaRPr lang="en-IN" dirty="0">
              <a:solidFill>
                <a:srgbClr val="FF0000"/>
              </a:solidFill>
            </a:endParaRPr>
          </a:p>
        </p:txBody>
      </p:sp>
      <p:sp>
        <p:nvSpPr>
          <p:cNvPr id="3" name="Content Placeholder 2">
            <a:extLst>
              <a:ext uri="{FF2B5EF4-FFF2-40B4-BE49-F238E27FC236}">
                <a16:creationId xmlns:a16="http://schemas.microsoft.com/office/drawing/2014/main" id="{3EAB9DBE-91BD-A1A7-E701-11787136E88B}"/>
              </a:ext>
            </a:extLst>
          </p:cNvPr>
          <p:cNvSpPr>
            <a:spLocks noGrp="1"/>
          </p:cNvSpPr>
          <p:nvPr>
            <p:ph idx="1"/>
          </p:nvPr>
        </p:nvSpPr>
        <p:spPr/>
        <p:txBody>
          <a:bodyPr>
            <a:normAutofit fontScale="70000" lnSpcReduction="20000"/>
          </a:bodyPr>
          <a:lstStyle/>
          <a:p>
            <a:pPr>
              <a:buFont typeface="Arial" charset="0"/>
              <a:buChar char="•"/>
              <a:defRPr/>
            </a:pPr>
            <a:r>
              <a:rPr lang="en-GB" sz="2400" dirty="0"/>
              <a:t>Devices tend to become smaller and lighter in weight, cheaper to produce. </a:t>
            </a:r>
          </a:p>
          <a:p>
            <a:pPr>
              <a:buFont typeface="Arial" charset="0"/>
              <a:buChar char="•"/>
              <a:defRPr/>
            </a:pPr>
            <a:r>
              <a:rPr lang="en-GB" sz="2400" dirty="0"/>
              <a:t>Devices can become prevalent, made more portable and can appear less obtrusive.  </a:t>
            </a:r>
          </a:p>
          <a:p>
            <a:pPr>
              <a:buFont typeface="Arial" charset="0"/>
              <a:buNone/>
              <a:defRPr/>
            </a:pPr>
            <a:r>
              <a:rPr lang="en-GB" sz="2400" dirty="0"/>
              <a:t>Weiser proposed a range of device sizes</a:t>
            </a:r>
          </a:p>
          <a:p>
            <a:pPr marL="457200" indent="-457200">
              <a:buFont typeface="+mj-lt"/>
              <a:buAutoNum type="arabicPeriod"/>
              <a:defRPr/>
            </a:pPr>
            <a:r>
              <a:rPr lang="en-GB" sz="2400" i="1" dirty="0"/>
              <a:t>Smart Tabs</a:t>
            </a:r>
            <a:endParaRPr lang="en-GB" sz="2400" dirty="0"/>
          </a:p>
          <a:p>
            <a:pPr marL="457200" indent="-457200">
              <a:buFont typeface="+mj-lt"/>
              <a:buAutoNum type="arabicPeriod"/>
              <a:defRPr/>
            </a:pPr>
            <a:r>
              <a:rPr lang="en-GB" sz="2400" i="1" dirty="0"/>
              <a:t>Smart Pads</a:t>
            </a:r>
            <a:r>
              <a:rPr lang="en-GB" sz="2400" dirty="0"/>
              <a:t>:</a:t>
            </a:r>
          </a:p>
          <a:p>
            <a:pPr marL="457200" indent="-457200">
              <a:buFont typeface="+mj-lt"/>
              <a:buAutoNum type="arabicPeriod"/>
              <a:defRPr/>
            </a:pPr>
            <a:r>
              <a:rPr lang="en-GB" sz="2400" i="1" dirty="0"/>
              <a:t>Smart Boards</a:t>
            </a:r>
            <a:r>
              <a:rPr lang="en-GB" sz="2400" dirty="0"/>
              <a:t>:</a:t>
            </a:r>
          </a:p>
          <a:p>
            <a:pPr>
              <a:buFont typeface="Arial" charset="0"/>
              <a:buNone/>
              <a:defRPr/>
            </a:pPr>
            <a:r>
              <a:rPr lang="en-GB" sz="2400" dirty="0"/>
              <a:t>Form Factors can be extended to support</a:t>
            </a:r>
          </a:p>
          <a:p>
            <a:pPr marL="457200" indent="-457200">
              <a:buFont typeface="+mj-lt"/>
              <a:buAutoNum type="arabicPeriod" startAt="4"/>
              <a:defRPr/>
            </a:pPr>
            <a:r>
              <a:rPr lang="en-GB" sz="2400" i="1" dirty="0"/>
              <a:t>Smart Dust</a:t>
            </a:r>
            <a:endParaRPr lang="en-GB" sz="2400" dirty="0"/>
          </a:p>
          <a:p>
            <a:pPr marL="457200" indent="-457200">
              <a:buFont typeface="+mj-lt"/>
              <a:buAutoNum type="arabicPeriod" startAt="4"/>
              <a:defRPr/>
            </a:pPr>
            <a:r>
              <a:rPr lang="en-GB" sz="2400" i="1" dirty="0"/>
              <a:t>Smart Skins</a:t>
            </a:r>
            <a:endParaRPr lang="en-GB" sz="2400" dirty="0"/>
          </a:p>
          <a:p>
            <a:pPr marL="457200" indent="-457200">
              <a:buFont typeface="+mj-lt"/>
              <a:buAutoNum type="arabicPeriod" startAt="4"/>
              <a:defRPr/>
            </a:pPr>
            <a:r>
              <a:rPr lang="en-GB" sz="2400" i="1" dirty="0"/>
              <a:t>Smart Clay</a:t>
            </a:r>
            <a:endParaRPr lang="en-GB" sz="2400" dirty="0"/>
          </a:p>
        </p:txBody>
      </p:sp>
    </p:spTree>
    <p:extLst>
      <p:ext uri="{BB962C8B-B14F-4D97-AF65-F5344CB8AC3E}">
        <p14:creationId xmlns:p14="http://schemas.microsoft.com/office/powerpoint/2010/main" val="363698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DF421-A7ED-46F4-7DF5-2EC0FBB0652F}"/>
              </a:ext>
            </a:extLst>
          </p:cNvPr>
          <p:cNvSpPr>
            <a:spLocks noGrp="1"/>
          </p:cNvSpPr>
          <p:nvPr>
            <p:ph type="title"/>
          </p:nvPr>
        </p:nvSpPr>
        <p:spPr>
          <a:xfrm>
            <a:off x="1295402" y="674256"/>
            <a:ext cx="9601196" cy="1611744"/>
          </a:xfrm>
        </p:spPr>
        <p:txBody>
          <a:bodyPr>
            <a:normAutofit fontScale="90000"/>
          </a:bodyPr>
          <a:lstStyle/>
          <a:p>
            <a:r>
              <a:rPr lang="en-US" dirty="0">
                <a:solidFill>
                  <a:srgbClr val="FF0000"/>
                </a:solidFill>
              </a:rPr>
              <a:t>Visual representation of the usage of ubiquitous computing</a:t>
            </a:r>
            <a:r>
              <a:rPr lang="en-US" dirty="0"/>
              <a:t/>
            </a:r>
            <a:br>
              <a:rPr lang="en-US" dirty="0"/>
            </a:br>
            <a:r>
              <a:rPr lang="en-US" dirty="0"/>
              <a:t>(Collected from Medium)</a:t>
            </a:r>
            <a:endParaRPr lang="en-IN" dirty="0"/>
          </a:p>
        </p:txBody>
      </p:sp>
      <p:pic>
        <p:nvPicPr>
          <p:cNvPr id="2050" name="Picture 2">
            <a:extLst>
              <a:ext uri="{FF2B5EF4-FFF2-40B4-BE49-F238E27FC236}">
                <a16:creationId xmlns:a16="http://schemas.microsoft.com/office/drawing/2014/main" id="{0CB50D38-F22F-4D6C-BA9C-CD9952DE924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41830" y="2557463"/>
            <a:ext cx="5108339" cy="3317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5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0C721-F5CC-6690-E0F1-420A2E50B894}"/>
              </a:ext>
            </a:extLst>
          </p:cNvPr>
          <p:cNvSpPr>
            <a:spLocks noGrp="1"/>
          </p:cNvSpPr>
          <p:nvPr>
            <p:ph type="title"/>
          </p:nvPr>
        </p:nvSpPr>
        <p:spPr/>
        <p:txBody>
          <a:bodyPr/>
          <a:lstStyle/>
          <a:p>
            <a:r>
              <a:rPr lang="en-US" dirty="0">
                <a:solidFill>
                  <a:srgbClr val="FF0000"/>
                </a:solidFill>
              </a:rPr>
              <a:t>Extended Form of Smart Devices</a:t>
            </a:r>
            <a:endParaRPr lang="en-IN" dirty="0">
              <a:solidFill>
                <a:srgbClr val="FF0000"/>
              </a:solidFill>
            </a:endParaRPr>
          </a:p>
        </p:txBody>
      </p:sp>
      <p:sp>
        <p:nvSpPr>
          <p:cNvPr id="3" name="Content Placeholder 2">
            <a:extLst>
              <a:ext uri="{FF2B5EF4-FFF2-40B4-BE49-F238E27FC236}">
                <a16:creationId xmlns:a16="http://schemas.microsoft.com/office/drawing/2014/main" id="{AE500C0B-8948-B042-9D79-6F38D9D376D6}"/>
              </a:ext>
            </a:extLst>
          </p:cNvPr>
          <p:cNvSpPr>
            <a:spLocks noGrp="1"/>
          </p:cNvSpPr>
          <p:nvPr>
            <p:ph idx="1"/>
          </p:nvPr>
        </p:nvSpPr>
        <p:spPr/>
        <p:txBody>
          <a:bodyPr>
            <a:normAutofit fontScale="85000" lnSpcReduction="20000"/>
          </a:bodyPr>
          <a:lstStyle/>
          <a:p>
            <a:pPr algn="just"/>
            <a:r>
              <a:rPr lang="en-US" dirty="0"/>
              <a:t>First, ICT devices can be miniaturized without visual output displays, e.g., Micro Electro Mechanical Systems (MEMS), ranging from nanometers through micrometers to millimeters. This form is called </a:t>
            </a:r>
            <a:r>
              <a:rPr lang="en-US" b="1" dirty="0"/>
              <a:t>Smart Dust</a:t>
            </a:r>
            <a:r>
              <a:rPr lang="en-US" dirty="0"/>
              <a:t>. </a:t>
            </a:r>
          </a:p>
          <a:p>
            <a:pPr algn="just"/>
            <a:r>
              <a:rPr lang="en-US" dirty="0"/>
              <a:t>Second, fabrics based upon light emitting and conductive polymers, organic computer devices, can be formed into more flexible non planar display surfaces and products such as clothes and curtains. MEMS devices can also be painted onto various surfaces so that a variety of physical world structures can act as networked surfaces of MEMS . This form is called </a:t>
            </a:r>
            <a:r>
              <a:rPr lang="en-US" b="1" dirty="0"/>
              <a:t>Smart Skins</a:t>
            </a:r>
            <a:r>
              <a:rPr lang="en-US" dirty="0"/>
              <a:t>. </a:t>
            </a:r>
          </a:p>
          <a:p>
            <a:pPr algn="just"/>
            <a:r>
              <a:rPr lang="en-US" dirty="0"/>
              <a:t>Third, ensembles of MEMS can be formed into arbitrary three dimensional shapes as artifacts resembling many different kinds of physical object . This form is called </a:t>
            </a:r>
            <a:r>
              <a:rPr lang="en-US" b="1" dirty="0"/>
              <a:t>Smart Clay.</a:t>
            </a:r>
            <a:endParaRPr lang="en-IN" b="1" dirty="0"/>
          </a:p>
        </p:txBody>
      </p:sp>
    </p:spTree>
    <p:extLst>
      <p:ext uri="{BB962C8B-B14F-4D97-AF65-F5344CB8AC3E}">
        <p14:creationId xmlns:p14="http://schemas.microsoft.com/office/powerpoint/2010/main" val="380884534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161BB-1BB2-51EA-6366-2C29E614A6EE}"/>
              </a:ext>
            </a:extLst>
          </p:cNvPr>
          <p:cNvSpPr>
            <a:spLocks noGrp="1"/>
          </p:cNvSpPr>
          <p:nvPr>
            <p:ph type="title"/>
          </p:nvPr>
        </p:nvSpPr>
        <p:spPr/>
        <p:txBody>
          <a:bodyPr/>
          <a:lstStyle/>
          <a:p>
            <a:r>
              <a:rPr lang="en-US" dirty="0">
                <a:solidFill>
                  <a:srgbClr val="FF0000"/>
                </a:solidFill>
              </a:rPr>
              <a:t>Smart Mobile Device</a:t>
            </a:r>
            <a:endParaRPr lang="en-IN" dirty="0">
              <a:solidFill>
                <a:srgbClr val="FF0000"/>
              </a:solidFill>
            </a:endParaRPr>
          </a:p>
        </p:txBody>
      </p:sp>
      <p:sp>
        <p:nvSpPr>
          <p:cNvPr id="3" name="Content Placeholder 2">
            <a:extLst>
              <a:ext uri="{FF2B5EF4-FFF2-40B4-BE49-F238E27FC236}">
                <a16:creationId xmlns:a16="http://schemas.microsoft.com/office/drawing/2014/main" id="{D4B6B25D-726A-78CD-494A-EEC11B4C7F62}"/>
              </a:ext>
            </a:extLst>
          </p:cNvPr>
          <p:cNvSpPr>
            <a:spLocks noGrp="1"/>
          </p:cNvSpPr>
          <p:nvPr>
            <p:ph idx="1"/>
          </p:nvPr>
        </p:nvSpPr>
        <p:spPr/>
        <p:txBody>
          <a:bodyPr>
            <a:normAutofit fontScale="92500"/>
          </a:bodyPr>
          <a:lstStyle/>
          <a:p>
            <a:r>
              <a:rPr lang="en-GB" altLang="en-US" sz="2400" dirty="0"/>
              <a:t>One of the most important variants of the smart device is the </a:t>
            </a:r>
            <a:r>
              <a:rPr lang="en-GB" altLang="en-US" sz="2400" i="1" dirty="0"/>
              <a:t>smart mobile device</a:t>
            </a:r>
          </a:p>
          <a:p>
            <a:r>
              <a:rPr lang="en-GB" altLang="en-US" sz="2400" dirty="0"/>
              <a:t>Multi-purpose ICT devices, operating as a single portal to multiple services</a:t>
            </a:r>
          </a:p>
          <a:p>
            <a:r>
              <a:rPr lang="en-GB" altLang="en-US" sz="2400" dirty="0"/>
              <a:t>eases access &amp; interoperability versus decreased openness</a:t>
            </a:r>
          </a:p>
          <a:p>
            <a:r>
              <a:rPr lang="en-GB" altLang="en-US" sz="2400" dirty="0"/>
              <a:t>Usually personalised devices, specified owner. </a:t>
            </a:r>
          </a:p>
          <a:p>
            <a:r>
              <a:rPr lang="en-GB" altLang="en-US" sz="2400" dirty="0"/>
              <a:t>Locus of control and user interface resides in the smart device. </a:t>
            </a:r>
          </a:p>
          <a:p>
            <a:r>
              <a:rPr lang="en-GB" altLang="en-US" sz="2400" dirty="0"/>
              <a:t>Main characteristics: mobility, open service discovery, intermittent resource access. </a:t>
            </a:r>
          </a:p>
          <a:p>
            <a:pPr marL="0" indent="0">
              <a:buNone/>
            </a:pPr>
            <a:endParaRPr lang="en-IN" dirty="0"/>
          </a:p>
        </p:txBody>
      </p:sp>
    </p:spTree>
    <p:extLst>
      <p:ext uri="{BB962C8B-B14F-4D97-AF65-F5344CB8AC3E}">
        <p14:creationId xmlns:p14="http://schemas.microsoft.com/office/powerpoint/2010/main" val="31640863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99B5E-30E9-B010-825E-200DB0B0E99B}"/>
              </a:ext>
            </a:extLst>
          </p:cNvPr>
          <p:cNvSpPr>
            <a:spLocks noGrp="1"/>
          </p:cNvSpPr>
          <p:nvPr>
            <p:ph type="title"/>
          </p:nvPr>
        </p:nvSpPr>
        <p:spPr/>
        <p:txBody>
          <a:bodyPr/>
          <a:lstStyle/>
          <a:p>
            <a:r>
              <a:rPr lang="en-GB" altLang="en-US" dirty="0">
                <a:solidFill>
                  <a:srgbClr val="FF0000"/>
                </a:solidFill>
              </a:rPr>
              <a:t>Smart Devices: Mobility</a:t>
            </a:r>
            <a:endParaRPr lang="en-IN" dirty="0">
              <a:solidFill>
                <a:srgbClr val="FF0000"/>
              </a:solidFill>
            </a:endParaRPr>
          </a:p>
        </p:txBody>
      </p:sp>
      <p:sp>
        <p:nvSpPr>
          <p:cNvPr id="3" name="Content Placeholder 2">
            <a:extLst>
              <a:ext uri="{FF2B5EF4-FFF2-40B4-BE49-F238E27FC236}">
                <a16:creationId xmlns:a16="http://schemas.microsoft.com/office/drawing/2014/main" id="{D39D4EFE-0A76-7B2E-8BA1-A45CDDCCE7F0}"/>
              </a:ext>
            </a:extLst>
          </p:cNvPr>
          <p:cNvSpPr>
            <a:spLocks noGrp="1"/>
          </p:cNvSpPr>
          <p:nvPr>
            <p:ph idx="1"/>
          </p:nvPr>
        </p:nvSpPr>
        <p:spPr/>
        <p:txBody>
          <a:bodyPr>
            <a:normAutofit fontScale="62500" lnSpcReduction="20000"/>
          </a:bodyPr>
          <a:lstStyle/>
          <a:p>
            <a:pPr algn="just"/>
            <a:r>
              <a:rPr lang="en-US" dirty="0"/>
              <a:t>Mobile devices usually refer to communicators, multimedia entertainment and business processing devices designed to be transported by their human owners, e.g., mobile phone, games consoles, etc. </a:t>
            </a:r>
          </a:p>
          <a:p>
            <a:pPr algn="just"/>
            <a:r>
              <a:rPr lang="en-US" dirty="0"/>
              <a:t>There is a range of different types of mobiles as follows: </a:t>
            </a:r>
          </a:p>
          <a:p>
            <a:pPr marL="457200" indent="-457200" algn="just">
              <a:buFont typeface="+mj-lt"/>
              <a:buAutoNum type="arabicPeriod"/>
            </a:pPr>
            <a:r>
              <a:rPr lang="en-US" dirty="0">
                <a:solidFill>
                  <a:srgbClr val="FF0000"/>
                </a:solidFill>
              </a:rPr>
              <a:t>Accompanied</a:t>
            </a:r>
            <a:r>
              <a:rPr lang="en-US" dirty="0"/>
              <a:t>: these are devices that are not worn or implanted. They can either be portable or hand held, separate from, but carried in clothes or fashion accessories. </a:t>
            </a:r>
          </a:p>
          <a:p>
            <a:pPr marL="457200" indent="-457200" algn="just">
              <a:buFont typeface="+mj-lt"/>
              <a:buAutoNum type="arabicPeriod"/>
            </a:pPr>
            <a:r>
              <a:rPr lang="en-US" dirty="0">
                <a:solidFill>
                  <a:srgbClr val="FF0000"/>
                </a:solidFill>
              </a:rPr>
              <a:t>Portable</a:t>
            </a:r>
            <a:r>
              <a:rPr lang="en-US" dirty="0"/>
              <a:t>: such as laptop computers which are oriented to two handed operation while seated. </a:t>
            </a:r>
          </a:p>
          <a:p>
            <a:pPr marL="457200" indent="-457200" algn="just">
              <a:buFont typeface="+mj-lt"/>
              <a:buAutoNum type="arabicPeriod"/>
            </a:pPr>
            <a:r>
              <a:rPr lang="en-US" dirty="0">
                <a:solidFill>
                  <a:srgbClr val="FF0000"/>
                </a:solidFill>
              </a:rPr>
              <a:t>Handheld</a:t>
            </a:r>
            <a:r>
              <a:rPr lang="en-US" dirty="0"/>
              <a:t>: devices are usually operated one handed and on occasion hands free, combining multiple applications such as communication, audio video recording and playback and mobile office. </a:t>
            </a:r>
          </a:p>
          <a:p>
            <a:pPr marL="457200" indent="-457200" algn="just">
              <a:buFont typeface="+mj-lt"/>
              <a:buAutoNum type="arabicPeriod"/>
            </a:pPr>
            <a:r>
              <a:rPr lang="en-US" dirty="0">
                <a:solidFill>
                  <a:srgbClr val="FF0000"/>
                </a:solidFill>
              </a:rPr>
              <a:t>Wearable</a:t>
            </a:r>
            <a:r>
              <a:rPr lang="en-US" dirty="0"/>
              <a:t>: devices such as accessories and </a:t>
            </a:r>
            <a:r>
              <a:rPr lang="en-US" dirty="0" err="1"/>
              <a:t>jewellery</a:t>
            </a:r>
            <a:r>
              <a:rPr lang="en-US" dirty="0"/>
              <a:t> are usually operated hands free and operate autonomously, e.g., watches that act as personal information managers. </a:t>
            </a:r>
          </a:p>
          <a:p>
            <a:pPr marL="457200" indent="-457200" algn="just">
              <a:buFont typeface="+mj-lt"/>
              <a:buAutoNum type="arabicPeriod"/>
            </a:pPr>
            <a:r>
              <a:rPr lang="en-US" dirty="0">
                <a:solidFill>
                  <a:srgbClr val="FF0000"/>
                </a:solidFill>
              </a:rPr>
              <a:t>Implanted or embedded</a:t>
            </a:r>
            <a:r>
              <a:rPr lang="en-US" dirty="0"/>
              <a:t>: these are often used for medical reasons to augment human functions, e.g., a heart pacemaker.</a:t>
            </a:r>
            <a:endParaRPr lang="en-IN" dirty="0"/>
          </a:p>
        </p:txBody>
      </p:sp>
    </p:spTree>
    <p:extLst>
      <p:ext uri="{BB962C8B-B14F-4D97-AF65-F5344CB8AC3E}">
        <p14:creationId xmlns:p14="http://schemas.microsoft.com/office/powerpoint/2010/main" val="94134121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868E6-A6F9-20DF-635D-9F05DBCA825F}"/>
              </a:ext>
            </a:extLst>
          </p:cNvPr>
          <p:cNvSpPr>
            <a:spLocks noGrp="1"/>
          </p:cNvSpPr>
          <p:nvPr>
            <p:ph type="title"/>
          </p:nvPr>
        </p:nvSpPr>
        <p:spPr/>
        <p:txBody>
          <a:bodyPr/>
          <a:lstStyle/>
          <a:p>
            <a:r>
              <a:rPr lang="en-IN" dirty="0">
                <a:solidFill>
                  <a:srgbClr val="FF0000"/>
                </a:solidFill>
              </a:rPr>
              <a:t>Volatile Service Access</a:t>
            </a:r>
          </a:p>
        </p:txBody>
      </p:sp>
      <p:sp>
        <p:nvSpPr>
          <p:cNvPr id="3" name="Content Placeholder 2">
            <a:extLst>
              <a:ext uri="{FF2B5EF4-FFF2-40B4-BE49-F238E27FC236}">
                <a16:creationId xmlns:a16="http://schemas.microsoft.com/office/drawing/2014/main" id="{F7DE95F2-1940-06D5-0C0B-B683AB1DEB48}"/>
              </a:ext>
            </a:extLst>
          </p:cNvPr>
          <p:cNvSpPr>
            <a:spLocks noGrp="1"/>
          </p:cNvSpPr>
          <p:nvPr>
            <p:ph idx="1"/>
          </p:nvPr>
        </p:nvSpPr>
        <p:spPr/>
        <p:txBody>
          <a:bodyPr>
            <a:normAutofit fontScale="92500" lnSpcReduction="20000"/>
          </a:bodyPr>
          <a:lstStyle/>
          <a:p>
            <a:pPr algn="just"/>
            <a:r>
              <a:rPr lang="en-US" dirty="0"/>
              <a:t>Mobiles tend to use wireless networks. However, mobiles may be intermittently connected to either wireless networks (WAN is not always available) or to wired communications networks (moving from LAN to LAN) or to both.</a:t>
            </a:r>
          </a:p>
          <a:p>
            <a:r>
              <a:rPr lang="en-GB" altLang="en-US" sz="2400" dirty="0"/>
              <a:t>Devices access software services and hardware intermittently . </a:t>
            </a:r>
            <a:r>
              <a:rPr lang="en-GB" altLang="en-US" sz="2400" dirty="0">
                <a:solidFill>
                  <a:srgbClr val="FF0000"/>
                </a:solidFill>
              </a:rPr>
              <a:t>Why?</a:t>
            </a:r>
            <a:r>
              <a:rPr lang="en-GB" altLang="en-US" sz="2400" dirty="0"/>
              <a:t> </a:t>
            </a:r>
          </a:p>
          <a:p>
            <a:pPr marL="0" indent="0">
              <a:buNone/>
            </a:pPr>
            <a:r>
              <a:rPr lang="en-GB" altLang="en-US" sz="2400" dirty="0"/>
              <a:t>	</a:t>
            </a:r>
            <a:r>
              <a:rPr lang="en-GB" altLang="en-US" sz="2400" dirty="0">
                <a:solidFill>
                  <a:srgbClr val="00B050"/>
                </a:solidFill>
              </a:rPr>
              <a:t>Because resources are finite and demand exceeds supply.</a:t>
            </a:r>
          </a:p>
          <a:p>
            <a:r>
              <a:rPr lang="en-GB" altLang="en-US" sz="2400" dirty="0"/>
              <a:t>Devices can dynamically discover  services available. </a:t>
            </a:r>
          </a:p>
          <a:p>
            <a:r>
              <a:rPr lang="en-GB" altLang="en-US" sz="2400" dirty="0"/>
              <a:t>Context-aware discovery can improve basic discovery. </a:t>
            </a:r>
          </a:p>
          <a:p>
            <a:r>
              <a:rPr lang="en-GB" altLang="en-US" sz="2400" dirty="0"/>
              <a:t>With </a:t>
            </a:r>
            <a:r>
              <a:rPr lang="en-GB" altLang="en-US" dirty="0"/>
              <a:t>a</a:t>
            </a:r>
            <a:r>
              <a:rPr lang="en-GB" altLang="en-US" sz="2400" dirty="0"/>
              <a:t>symmetric remote service access, more downloads than uploads, tends to occur. </a:t>
            </a:r>
          </a:p>
          <a:p>
            <a:pPr algn="just"/>
            <a:endParaRPr lang="en-IN" dirty="0"/>
          </a:p>
        </p:txBody>
      </p:sp>
    </p:spTree>
    <p:extLst>
      <p:ext uri="{BB962C8B-B14F-4D97-AF65-F5344CB8AC3E}">
        <p14:creationId xmlns:p14="http://schemas.microsoft.com/office/powerpoint/2010/main" val="232411490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F710D-B8F0-30FA-C9DB-8DB5150E6943}"/>
              </a:ext>
            </a:extLst>
          </p:cNvPr>
          <p:cNvSpPr>
            <a:spLocks noGrp="1"/>
          </p:cNvSpPr>
          <p:nvPr>
            <p:ph type="title"/>
          </p:nvPr>
        </p:nvSpPr>
        <p:spPr/>
        <p:txBody>
          <a:bodyPr/>
          <a:lstStyle/>
          <a:p>
            <a:r>
              <a:rPr lang="en-GB" altLang="en-US" dirty="0">
                <a:solidFill>
                  <a:srgbClr val="FF0000"/>
                </a:solidFill>
              </a:rPr>
              <a:t>Smart Mobile Devices: Context-Aware</a:t>
            </a:r>
            <a:endParaRPr lang="en-IN" dirty="0">
              <a:solidFill>
                <a:srgbClr val="FF0000"/>
              </a:solidFill>
            </a:endParaRPr>
          </a:p>
        </p:txBody>
      </p:sp>
      <p:sp>
        <p:nvSpPr>
          <p:cNvPr id="3" name="Content Placeholder 2">
            <a:extLst>
              <a:ext uri="{FF2B5EF4-FFF2-40B4-BE49-F238E27FC236}">
                <a16:creationId xmlns:a16="http://schemas.microsoft.com/office/drawing/2014/main" id="{613EC776-01CA-513E-9405-2492B05114D6}"/>
              </a:ext>
            </a:extLst>
          </p:cNvPr>
          <p:cNvSpPr>
            <a:spLocks noGrp="1"/>
          </p:cNvSpPr>
          <p:nvPr>
            <p:ph idx="1"/>
          </p:nvPr>
        </p:nvSpPr>
        <p:spPr/>
        <p:txBody>
          <a:bodyPr/>
          <a:lstStyle/>
          <a:p>
            <a:r>
              <a:rPr lang="en-GB" altLang="en-US" sz="2400" dirty="0"/>
              <a:t>Can use contexts to filter information &amp; service access. </a:t>
            </a:r>
          </a:p>
          <a:p>
            <a:r>
              <a:rPr lang="en-GB" altLang="en-US" sz="2400" dirty="0"/>
              <a:t>Often designed to work with a reference location in physical environment called a </a:t>
            </a:r>
            <a:r>
              <a:rPr lang="en-GB" altLang="en-US" sz="2400" i="1" dirty="0"/>
              <a:t>home location</a:t>
            </a:r>
            <a:r>
              <a:rPr lang="en-GB" altLang="en-US" sz="2400" dirty="0"/>
              <a:t>, </a:t>
            </a:r>
          </a:p>
          <a:p>
            <a:r>
              <a:rPr lang="en-GB" altLang="en-US" sz="2400" dirty="0"/>
              <a:t>Mobile devices are ICT </a:t>
            </a:r>
            <a:r>
              <a:rPr lang="en-GB" altLang="en-US" sz="2400" i="1" dirty="0"/>
              <a:t>resource constrained</a:t>
            </a:r>
            <a:r>
              <a:rPr lang="en-GB" altLang="en-US" sz="2400" dirty="0"/>
              <a:t>. </a:t>
            </a:r>
          </a:p>
          <a:p>
            <a:r>
              <a:rPr lang="en-GB" altLang="en-US" sz="2400" dirty="0"/>
              <a:t>Mobile devices tend to use a finite internal energy cache.</a:t>
            </a:r>
          </a:p>
          <a:p>
            <a:r>
              <a:rPr lang="en-GB" altLang="en-US" sz="2400" dirty="0"/>
              <a:t>Devices’ configuration, operation tends to be personalised.</a:t>
            </a:r>
          </a:p>
          <a:p>
            <a:pPr marL="0" indent="0">
              <a:buNone/>
            </a:pPr>
            <a:endParaRPr lang="en-IN" dirty="0"/>
          </a:p>
        </p:txBody>
      </p:sp>
    </p:spTree>
    <p:extLst>
      <p:ext uri="{BB962C8B-B14F-4D97-AF65-F5344CB8AC3E}">
        <p14:creationId xmlns:p14="http://schemas.microsoft.com/office/powerpoint/2010/main" val="137914361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6F2BE-1845-539F-CECE-ACD4A1B1D6CF}"/>
              </a:ext>
            </a:extLst>
          </p:cNvPr>
          <p:cNvSpPr>
            <a:spLocks noGrp="1"/>
          </p:cNvSpPr>
          <p:nvPr>
            <p:ph type="title"/>
          </p:nvPr>
        </p:nvSpPr>
        <p:spPr/>
        <p:txBody>
          <a:bodyPr/>
          <a:lstStyle/>
          <a:p>
            <a:r>
              <a:rPr lang="en-US" dirty="0">
                <a:solidFill>
                  <a:srgbClr val="FF0000"/>
                </a:solidFill>
              </a:rPr>
              <a:t>Smart Environment</a:t>
            </a:r>
            <a:endParaRPr lang="en-IN" dirty="0">
              <a:solidFill>
                <a:srgbClr val="FF0000"/>
              </a:solidFill>
            </a:endParaRPr>
          </a:p>
        </p:txBody>
      </p:sp>
      <p:sp>
        <p:nvSpPr>
          <p:cNvPr id="3" name="Content Placeholder 2">
            <a:extLst>
              <a:ext uri="{FF2B5EF4-FFF2-40B4-BE49-F238E27FC236}">
                <a16:creationId xmlns:a16="http://schemas.microsoft.com/office/drawing/2014/main" id="{A4232B63-00E2-9505-860E-FA534916F492}"/>
              </a:ext>
            </a:extLst>
          </p:cNvPr>
          <p:cNvSpPr>
            <a:spLocks noGrp="1"/>
          </p:cNvSpPr>
          <p:nvPr>
            <p:ph idx="1"/>
          </p:nvPr>
        </p:nvSpPr>
        <p:spPr/>
        <p:txBody>
          <a:bodyPr>
            <a:normAutofit fontScale="92500" lnSpcReduction="10000"/>
          </a:bodyPr>
          <a:lstStyle/>
          <a:p>
            <a:r>
              <a:rPr lang="en-US" altLang="en-US" sz="2000" dirty="0"/>
              <a:t>In a smart environment, computation is seamlessly used to enhance ordinary activities.</a:t>
            </a:r>
          </a:p>
          <a:p>
            <a:r>
              <a:rPr lang="en-GB" altLang="en-US" sz="2000" dirty="0"/>
              <a:t>Consists of a set of smart devices specialised to interact with their (virtual, phys., human) environments.</a:t>
            </a:r>
          </a:p>
          <a:p>
            <a:r>
              <a:rPr lang="en-GB" altLang="en-US" sz="2000" dirty="0"/>
              <a:t>Typically, embedded single task devices; not MTOS devices</a:t>
            </a:r>
          </a:p>
          <a:p>
            <a:r>
              <a:rPr lang="en-GB" altLang="en-US" sz="2000" dirty="0"/>
              <a:t>Can automatically respond to or anticipate users, using </a:t>
            </a:r>
            <a:r>
              <a:rPr lang="en-GB" altLang="en-US" sz="2000" dirty="0" err="1"/>
              <a:t>iHCI</a:t>
            </a:r>
            <a:endParaRPr lang="en-GB" altLang="en-US" sz="2000" dirty="0"/>
          </a:p>
          <a:p>
            <a:r>
              <a:rPr lang="en-GB" altLang="en-US" sz="2000" dirty="0"/>
              <a:t>Smart environments support bounded, local user context </a:t>
            </a:r>
          </a:p>
          <a:p>
            <a:r>
              <a:rPr lang="en-GB" altLang="en-US" sz="2000" dirty="0"/>
              <a:t>Smart environment devices may also be:</a:t>
            </a:r>
          </a:p>
          <a:p>
            <a:pPr lvl="1"/>
            <a:r>
              <a:rPr lang="en-GB" altLang="en-US" sz="1600" dirty="0"/>
              <a:t> fixed versus anchored mobile versus unanchored mobile devices </a:t>
            </a:r>
          </a:p>
          <a:p>
            <a:pPr lvl="1"/>
            <a:r>
              <a:rPr lang="en-GB" altLang="en-US" sz="1600" dirty="0"/>
              <a:t>macro to micro to nano</a:t>
            </a:r>
          </a:p>
          <a:p>
            <a:endParaRPr lang="en-IN" dirty="0"/>
          </a:p>
        </p:txBody>
      </p:sp>
    </p:spTree>
    <p:extLst>
      <p:ext uri="{BB962C8B-B14F-4D97-AF65-F5344CB8AC3E}">
        <p14:creationId xmlns:p14="http://schemas.microsoft.com/office/powerpoint/2010/main" val="55648331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87CB0-7516-E11E-620D-0083AEE03BF1}"/>
              </a:ext>
            </a:extLst>
          </p:cNvPr>
          <p:cNvSpPr>
            <a:spLocks noGrp="1"/>
          </p:cNvSpPr>
          <p:nvPr>
            <p:ph type="title"/>
          </p:nvPr>
        </p:nvSpPr>
        <p:spPr/>
        <p:txBody>
          <a:bodyPr>
            <a:normAutofit fontScale="90000"/>
          </a:bodyPr>
          <a:lstStyle/>
          <a:p>
            <a:r>
              <a:rPr lang="en-GB" altLang="en-US" dirty="0">
                <a:solidFill>
                  <a:srgbClr val="FF0000"/>
                </a:solidFill>
              </a:rPr>
              <a:t>Types of Smart Environment Device Interaction</a:t>
            </a:r>
            <a:endParaRPr lang="en-IN" dirty="0">
              <a:solidFill>
                <a:srgbClr val="FF0000"/>
              </a:solidFill>
            </a:endParaRPr>
          </a:p>
        </p:txBody>
      </p:sp>
      <p:sp>
        <p:nvSpPr>
          <p:cNvPr id="3" name="Content Placeholder 2">
            <a:extLst>
              <a:ext uri="{FF2B5EF4-FFF2-40B4-BE49-F238E27FC236}">
                <a16:creationId xmlns:a16="http://schemas.microsoft.com/office/drawing/2014/main" id="{A24E76D3-8786-0538-4A2C-E99AD853A29E}"/>
              </a:ext>
            </a:extLst>
          </p:cNvPr>
          <p:cNvSpPr>
            <a:spLocks noGrp="1"/>
          </p:cNvSpPr>
          <p:nvPr>
            <p:ph idx="1"/>
          </p:nvPr>
        </p:nvSpPr>
        <p:spPr/>
        <p:txBody>
          <a:bodyPr>
            <a:normAutofit fontScale="92500"/>
          </a:bodyPr>
          <a:lstStyle/>
          <a:p>
            <a:r>
              <a:rPr lang="en-GB" altLang="en-US" sz="2400" dirty="0"/>
              <a:t>Tagging and Annotating : Example – RFID Tags</a:t>
            </a:r>
          </a:p>
          <a:p>
            <a:r>
              <a:rPr lang="en-GB" altLang="en-US" sz="2400" dirty="0"/>
              <a:t>Sensing &amp; monitoring: Example – Transducers, Sensors</a:t>
            </a:r>
          </a:p>
          <a:p>
            <a:r>
              <a:rPr lang="en-GB" altLang="en-US" sz="2400" dirty="0"/>
              <a:t>Filtering: Abstraction of features from physical environment</a:t>
            </a:r>
          </a:p>
          <a:p>
            <a:r>
              <a:rPr lang="en-GB" altLang="en-US" sz="2400" dirty="0"/>
              <a:t>Adapting: Adapting to the features changing in the environment</a:t>
            </a:r>
          </a:p>
          <a:p>
            <a:r>
              <a:rPr lang="en-GB" altLang="en-US" sz="2400" dirty="0"/>
              <a:t>Controlling: Sensors to determine the state of the physical environment</a:t>
            </a:r>
            <a:endParaRPr lang="en-GB" altLang="en-US" dirty="0"/>
          </a:p>
          <a:p>
            <a:r>
              <a:rPr lang="en-GB" altLang="en-US" dirty="0"/>
              <a:t>Assembling: Example – Pre-programmed Robots</a:t>
            </a:r>
          </a:p>
          <a:p>
            <a:r>
              <a:rPr lang="en-GB" altLang="en-US" dirty="0"/>
              <a:t>Regulating: Example – Regulators in heating system that regulate the temperature</a:t>
            </a:r>
            <a:endParaRPr lang="en-IN" dirty="0"/>
          </a:p>
        </p:txBody>
      </p:sp>
    </p:spTree>
    <p:extLst>
      <p:ext uri="{BB962C8B-B14F-4D97-AF65-F5344CB8AC3E}">
        <p14:creationId xmlns:p14="http://schemas.microsoft.com/office/powerpoint/2010/main" val="284645602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8AC0F-6C8A-F9A7-51EC-DD7F705CB711}"/>
              </a:ext>
            </a:extLst>
          </p:cNvPr>
          <p:cNvSpPr>
            <a:spLocks noGrp="1"/>
          </p:cNvSpPr>
          <p:nvPr>
            <p:ph type="title"/>
          </p:nvPr>
        </p:nvSpPr>
        <p:spPr/>
        <p:txBody>
          <a:bodyPr/>
          <a:lstStyle/>
          <a:p>
            <a:r>
              <a:rPr lang="en-GB" altLang="en-US" dirty="0">
                <a:solidFill>
                  <a:srgbClr val="FF0000"/>
                </a:solidFill>
              </a:rPr>
              <a:t>Smart Interaction</a:t>
            </a:r>
            <a:endParaRPr lang="en-IN" dirty="0">
              <a:solidFill>
                <a:srgbClr val="FF0000"/>
              </a:solidFill>
            </a:endParaRPr>
          </a:p>
        </p:txBody>
      </p:sp>
      <p:sp>
        <p:nvSpPr>
          <p:cNvPr id="3" name="Content Placeholder 2">
            <a:extLst>
              <a:ext uri="{FF2B5EF4-FFF2-40B4-BE49-F238E27FC236}">
                <a16:creationId xmlns:a16="http://schemas.microsoft.com/office/drawing/2014/main" id="{11D92177-992E-EF3C-1A7B-3F01F6591171}"/>
              </a:ext>
            </a:extLst>
          </p:cNvPr>
          <p:cNvSpPr>
            <a:spLocks noGrp="1"/>
          </p:cNvSpPr>
          <p:nvPr>
            <p:ph idx="1"/>
          </p:nvPr>
        </p:nvSpPr>
        <p:spPr/>
        <p:txBody>
          <a:bodyPr>
            <a:normAutofit fontScale="85000" lnSpcReduction="10000"/>
          </a:bodyPr>
          <a:lstStyle/>
          <a:p>
            <a:r>
              <a:rPr lang="en-GB" altLang="en-US" sz="2400" dirty="0"/>
              <a:t>Additional type of design is needed to knit together many individual system components and interactions. </a:t>
            </a:r>
          </a:p>
          <a:p>
            <a:r>
              <a:rPr lang="en-GB" altLang="en-US" sz="2400" dirty="0"/>
              <a:t>Smart interaction promotes unified &amp; continuous interaction model between </a:t>
            </a:r>
            <a:r>
              <a:rPr lang="en-GB" altLang="en-US" sz="2400" dirty="0" err="1"/>
              <a:t>UbiCom</a:t>
            </a:r>
            <a:r>
              <a:rPr lang="en-GB" altLang="en-US" sz="2400" dirty="0"/>
              <a:t> applications &amp; their </a:t>
            </a:r>
            <a:r>
              <a:rPr lang="en-GB" altLang="en-US" sz="2400" dirty="0" err="1"/>
              <a:t>UbiCom</a:t>
            </a:r>
            <a:r>
              <a:rPr lang="en-GB" altLang="en-US" sz="2400" dirty="0"/>
              <a:t> infrastructure, physical world &amp; human environments.</a:t>
            </a:r>
          </a:p>
          <a:p>
            <a:r>
              <a:rPr lang="en-GB" altLang="en-US" sz="2400" dirty="0"/>
              <a:t>System can be internally self-organising system vs. externally driven system. </a:t>
            </a:r>
          </a:p>
          <a:p>
            <a:r>
              <a:rPr lang="en-GB" altLang="en-US" sz="2400" dirty="0"/>
              <a:t>Components can interact cooperatively </a:t>
            </a:r>
            <a:r>
              <a:rPr lang="en-GB" altLang="en-US" dirty="0"/>
              <a:t>or </a:t>
            </a:r>
            <a:r>
              <a:rPr lang="en-GB" altLang="en-US" sz="2400" dirty="0"/>
              <a:t>competitively to achieve the goal.</a:t>
            </a:r>
          </a:p>
          <a:p>
            <a:r>
              <a:rPr lang="en-GB" altLang="en-US" sz="2400" dirty="0"/>
              <a:t>Several benefits to designs are there based upon set of interacting components.</a:t>
            </a:r>
          </a:p>
          <a:p>
            <a:r>
              <a:rPr lang="en-GB" altLang="en-US" sz="2400" dirty="0"/>
              <a:t>A range of levels of interaction between </a:t>
            </a:r>
            <a:r>
              <a:rPr lang="en-GB" altLang="en-US" sz="2400" dirty="0" err="1"/>
              <a:t>UbiCom</a:t>
            </a:r>
            <a:r>
              <a:rPr lang="en-GB" altLang="en-US" sz="2400" dirty="0"/>
              <a:t> System components from basic to smart.</a:t>
            </a:r>
          </a:p>
          <a:p>
            <a:pPr marL="0" indent="0">
              <a:buNone/>
            </a:pPr>
            <a:endParaRPr lang="en-IN" dirty="0"/>
          </a:p>
        </p:txBody>
      </p:sp>
    </p:spTree>
    <p:extLst>
      <p:ext uri="{BB962C8B-B14F-4D97-AF65-F5344CB8AC3E}">
        <p14:creationId xmlns:p14="http://schemas.microsoft.com/office/powerpoint/2010/main" val="286248872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22B6F-4546-F7B2-A4CA-1CAFA47A0668}"/>
              </a:ext>
            </a:extLst>
          </p:cNvPr>
          <p:cNvSpPr>
            <a:spLocks noGrp="1"/>
          </p:cNvSpPr>
          <p:nvPr>
            <p:ph type="title"/>
          </p:nvPr>
        </p:nvSpPr>
        <p:spPr/>
        <p:txBody>
          <a:bodyPr/>
          <a:lstStyle/>
          <a:p>
            <a:r>
              <a:rPr lang="en-US" dirty="0">
                <a:solidFill>
                  <a:srgbClr val="FF0000"/>
                </a:solidFill>
              </a:rPr>
              <a:t>Basic Interaction</a:t>
            </a:r>
            <a:endParaRPr lang="en-IN" dirty="0">
              <a:solidFill>
                <a:srgbClr val="FF0000"/>
              </a:solidFill>
            </a:endParaRPr>
          </a:p>
        </p:txBody>
      </p:sp>
      <p:sp>
        <p:nvSpPr>
          <p:cNvPr id="3" name="Content Placeholder 2">
            <a:extLst>
              <a:ext uri="{FF2B5EF4-FFF2-40B4-BE49-F238E27FC236}">
                <a16:creationId xmlns:a16="http://schemas.microsoft.com/office/drawing/2014/main" id="{BF27B12A-74FE-DBC4-B9D8-B600222C8BC3}"/>
              </a:ext>
            </a:extLst>
          </p:cNvPr>
          <p:cNvSpPr>
            <a:spLocks noGrp="1"/>
          </p:cNvSpPr>
          <p:nvPr>
            <p:ph idx="1"/>
          </p:nvPr>
        </p:nvSpPr>
        <p:spPr/>
        <p:txBody>
          <a:bodyPr/>
          <a:lstStyle/>
          <a:p>
            <a:r>
              <a:rPr lang="en-GB" altLang="en-US" sz="2400" dirty="0"/>
              <a:t>Typically involves two interlinked parties, a sender and a receiver. </a:t>
            </a:r>
          </a:p>
          <a:p>
            <a:r>
              <a:rPr lang="en-GB" altLang="en-US" sz="2400" dirty="0"/>
              <a:t>Sender knows  things in advance:</a:t>
            </a:r>
          </a:p>
          <a:p>
            <a:r>
              <a:rPr lang="en-GB" altLang="en-US" sz="2400" dirty="0"/>
              <a:t>Two main types of basic interaction synchronous versus asynchronous</a:t>
            </a:r>
          </a:p>
          <a:p>
            <a:endParaRPr lang="en-IN" dirty="0"/>
          </a:p>
        </p:txBody>
      </p:sp>
    </p:spTree>
    <p:extLst>
      <p:ext uri="{BB962C8B-B14F-4D97-AF65-F5344CB8AC3E}">
        <p14:creationId xmlns:p14="http://schemas.microsoft.com/office/powerpoint/2010/main" val="416538714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1608B-0C03-DC65-40BA-A2225A78699F}"/>
              </a:ext>
            </a:extLst>
          </p:cNvPr>
          <p:cNvSpPr>
            <a:spLocks noGrp="1"/>
          </p:cNvSpPr>
          <p:nvPr>
            <p:ph type="title"/>
          </p:nvPr>
        </p:nvSpPr>
        <p:spPr/>
        <p:txBody>
          <a:bodyPr/>
          <a:lstStyle/>
          <a:p>
            <a:r>
              <a:rPr lang="en-US" dirty="0">
                <a:solidFill>
                  <a:srgbClr val="FF0000"/>
                </a:solidFill>
              </a:rPr>
              <a:t>Smart Interaction</a:t>
            </a:r>
            <a:endParaRPr lang="en-IN" dirty="0">
              <a:solidFill>
                <a:srgbClr val="FF0000"/>
              </a:solidFill>
            </a:endParaRPr>
          </a:p>
        </p:txBody>
      </p:sp>
      <p:sp>
        <p:nvSpPr>
          <p:cNvPr id="3" name="Content Placeholder 2">
            <a:extLst>
              <a:ext uri="{FF2B5EF4-FFF2-40B4-BE49-F238E27FC236}">
                <a16:creationId xmlns:a16="http://schemas.microsoft.com/office/drawing/2014/main" id="{43FBD7E6-5097-2380-277A-6D3505B27B73}"/>
              </a:ext>
            </a:extLst>
          </p:cNvPr>
          <p:cNvSpPr>
            <a:spLocks noGrp="1"/>
          </p:cNvSpPr>
          <p:nvPr>
            <p:ph idx="1"/>
          </p:nvPr>
        </p:nvSpPr>
        <p:spPr/>
        <p:txBody>
          <a:bodyPr/>
          <a:lstStyle/>
          <a:p>
            <a:pPr>
              <a:buFont typeface="Arial" panose="020B0604020202020204" pitchFamily="34" charset="0"/>
              <a:buNone/>
            </a:pPr>
            <a:r>
              <a:rPr lang="en-GB" altLang="en-US" sz="2400" dirty="0"/>
              <a:t>Smart Interaction extends basic interactions as follows.</a:t>
            </a:r>
          </a:p>
          <a:p>
            <a:r>
              <a:rPr lang="en-GB" altLang="en-US" sz="2400" dirty="0"/>
              <a:t>Coordinated interactions</a:t>
            </a:r>
          </a:p>
          <a:p>
            <a:r>
              <a:rPr lang="en-GB" altLang="en-US" sz="2400" dirty="0"/>
              <a:t>Cooperative versus competitive interaction</a:t>
            </a:r>
          </a:p>
          <a:p>
            <a:r>
              <a:rPr lang="en-GB" altLang="en-US" sz="2400" dirty="0"/>
              <a:t>Policy and Convention based Interaction</a:t>
            </a:r>
          </a:p>
          <a:p>
            <a:r>
              <a:rPr lang="en-GB" altLang="en-US" sz="2400" dirty="0"/>
              <a:t>Dynamic Organisational Interaction</a:t>
            </a:r>
          </a:p>
          <a:p>
            <a:r>
              <a:rPr lang="en-GB" altLang="en-US" sz="2400" dirty="0"/>
              <a:t>Semantic and Linguistic Interaction</a:t>
            </a:r>
          </a:p>
          <a:p>
            <a:endParaRPr lang="en-IN" dirty="0"/>
          </a:p>
        </p:txBody>
      </p:sp>
    </p:spTree>
    <p:extLst>
      <p:ext uri="{BB962C8B-B14F-4D97-AF65-F5344CB8AC3E}">
        <p14:creationId xmlns:p14="http://schemas.microsoft.com/office/powerpoint/2010/main" val="5437830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21C57-B3AD-EF02-BA2E-A21E2585C8D1}"/>
              </a:ext>
            </a:extLst>
          </p:cNvPr>
          <p:cNvSpPr>
            <a:spLocks noGrp="1"/>
          </p:cNvSpPr>
          <p:nvPr>
            <p:ph type="title"/>
          </p:nvPr>
        </p:nvSpPr>
        <p:spPr/>
        <p:txBody>
          <a:bodyPr/>
          <a:lstStyle/>
          <a:p>
            <a:r>
              <a:rPr lang="en-US" dirty="0">
                <a:solidFill>
                  <a:srgbClr val="FF0000"/>
                </a:solidFill>
              </a:rPr>
              <a:t>Examples of Ubiquitous Computing (1/2)</a:t>
            </a:r>
            <a:endParaRPr lang="en-IN" dirty="0">
              <a:solidFill>
                <a:srgbClr val="FF0000"/>
              </a:solidFill>
            </a:endParaRPr>
          </a:p>
        </p:txBody>
      </p:sp>
      <p:sp>
        <p:nvSpPr>
          <p:cNvPr id="4" name="Content Placeholder 3">
            <a:extLst>
              <a:ext uri="{FF2B5EF4-FFF2-40B4-BE49-F238E27FC236}">
                <a16:creationId xmlns:a16="http://schemas.microsoft.com/office/drawing/2014/main" id="{9E655B5B-652C-FDEE-99A8-03B917E75579}"/>
              </a:ext>
            </a:extLst>
          </p:cNvPr>
          <p:cNvSpPr>
            <a:spLocks noGrp="1"/>
          </p:cNvSpPr>
          <p:nvPr>
            <p:ph idx="1"/>
          </p:nvPr>
        </p:nvSpPr>
        <p:spPr>
          <a:xfrm>
            <a:off x="1295401" y="5123103"/>
            <a:ext cx="10166925" cy="361759"/>
          </a:xfrm>
        </p:spPr>
        <p:txBody>
          <a:bodyPr>
            <a:normAutofit fontScale="85000" lnSpcReduction="20000"/>
          </a:bodyPr>
          <a:lstStyle/>
          <a:p>
            <a:pPr marL="0" indent="0">
              <a:buNone/>
            </a:pPr>
            <a:r>
              <a:rPr lang="en-US" dirty="0"/>
              <a:t>            Home Automation                                 IP Camera                                 RFID Devices</a:t>
            </a:r>
            <a:endParaRPr lang="en-IN" dirty="0"/>
          </a:p>
        </p:txBody>
      </p:sp>
      <p:pic>
        <p:nvPicPr>
          <p:cNvPr id="1028" name="Picture 4">
            <a:extLst>
              <a:ext uri="{FF2B5EF4-FFF2-40B4-BE49-F238E27FC236}">
                <a16:creationId xmlns:a16="http://schemas.microsoft.com/office/drawing/2014/main" id="{6B7636F1-DD40-4ECD-CD4A-105A2D209E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313" y="2561215"/>
            <a:ext cx="4099214" cy="21050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AAC14A9-BED2-06B9-89C2-F6DF4776F3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2594" y="2741757"/>
            <a:ext cx="3143250" cy="20764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7D9CE09E-9072-55E1-2B96-FA6DD682BA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2594" y="2589790"/>
            <a:ext cx="3143250" cy="20764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81E5E6D-D17D-3D17-9E55-ACBF16F2D5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06427" y="2771775"/>
            <a:ext cx="2667000"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2682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solidFill>
                  <a:srgbClr val="FF0000"/>
                </a:solidFill>
              </a:rPr>
              <a:t>Comparison of smart device, smart environment and smart interaction</a:t>
            </a:r>
          </a:p>
        </p:txBody>
      </p:sp>
      <p:pic>
        <p:nvPicPr>
          <p:cNvPr id="4" name="Content Placeholder 3"/>
          <p:cNvPicPr>
            <a:picLocks noGrp="1" noChangeAspect="1"/>
          </p:cNvPicPr>
          <p:nvPr>
            <p:ph idx="1"/>
          </p:nvPr>
        </p:nvPicPr>
        <p:blipFill>
          <a:blip r:embed="rId2"/>
          <a:stretch>
            <a:fillRect/>
          </a:stretch>
        </p:blipFill>
        <p:spPr>
          <a:xfrm>
            <a:off x="3519377" y="2557462"/>
            <a:ext cx="4997301" cy="3651951"/>
          </a:xfrm>
          <a:prstGeom prst="rect">
            <a:avLst/>
          </a:prstGeom>
        </p:spPr>
      </p:pic>
    </p:spTree>
    <p:extLst>
      <p:ext uri="{BB962C8B-B14F-4D97-AF65-F5344CB8AC3E}">
        <p14:creationId xmlns:p14="http://schemas.microsoft.com/office/powerpoint/2010/main" val="75246742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7542B-0DF6-8431-4F17-EE9A77C65071}"/>
              </a:ext>
            </a:extLst>
          </p:cNvPr>
          <p:cNvSpPr>
            <a:spLocks noGrp="1"/>
          </p:cNvSpPr>
          <p:nvPr>
            <p:ph type="title"/>
          </p:nvPr>
        </p:nvSpPr>
        <p:spPr/>
        <p:txBody>
          <a:bodyPr>
            <a:normAutofit fontScale="90000"/>
          </a:bodyPr>
          <a:lstStyle/>
          <a:p>
            <a:r>
              <a:rPr lang="en-GB" altLang="en-US" dirty="0">
                <a:solidFill>
                  <a:srgbClr val="FF0000"/>
                </a:solidFill>
              </a:rPr>
              <a:t>Common Myths of Ubiquitous Computing (1/2)</a:t>
            </a:r>
            <a:endParaRPr lang="en-IN" dirty="0">
              <a:solidFill>
                <a:srgbClr val="FF0000"/>
              </a:solidFill>
            </a:endParaRPr>
          </a:p>
        </p:txBody>
      </p:sp>
      <p:sp>
        <p:nvSpPr>
          <p:cNvPr id="3" name="Content Placeholder 2">
            <a:extLst>
              <a:ext uri="{FF2B5EF4-FFF2-40B4-BE49-F238E27FC236}">
                <a16:creationId xmlns:a16="http://schemas.microsoft.com/office/drawing/2014/main" id="{CD64916B-EC30-EB4C-4D91-9AAC358D1F91}"/>
              </a:ext>
            </a:extLst>
          </p:cNvPr>
          <p:cNvSpPr>
            <a:spLocks noGrp="1"/>
          </p:cNvSpPr>
          <p:nvPr>
            <p:ph idx="1"/>
          </p:nvPr>
        </p:nvSpPr>
        <p:spPr/>
        <p:txBody>
          <a:bodyPr>
            <a:normAutofit fontScale="85000" lnSpcReduction="10000"/>
          </a:bodyPr>
          <a:lstStyle/>
          <a:p>
            <a:pPr marL="514350" indent="-514350">
              <a:buFont typeface="Calibri" panose="020F0502020204030204" pitchFamily="34" charset="0"/>
              <a:buAutoNum type="arabicPeriod"/>
            </a:pPr>
            <a:r>
              <a:rPr lang="en-GB" altLang="en-US" sz="2400" dirty="0"/>
              <a:t>There is a single definition which will accurately characterises Ubiquitous Computing</a:t>
            </a:r>
          </a:p>
          <a:p>
            <a:pPr marL="514350" indent="-514350">
              <a:buFont typeface="Calibri" panose="020F0502020204030204" pitchFamily="34" charset="0"/>
              <a:buAutoNum type="arabicPeriod"/>
            </a:pPr>
            <a:r>
              <a:rPr lang="en-GB" altLang="en-US" sz="2400" dirty="0"/>
              <a:t>The ideal type of Ubiquitous computing is where all the properties of ubiquitous must be fully supported</a:t>
            </a:r>
          </a:p>
          <a:p>
            <a:pPr marL="514350" indent="-514350">
              <a:buFont typeface="Calibri" panose="020F0502020204030204" pitchFamily="34" charset="0"/>
              <a:buAutoNum type="arabicPeriod"/>
            </a:pPr>
            <a:r>
              <a:rPr lang="en-GB" altLang="en-US" sz="2400" dirty="0"/>
              <a:t>Ubiquitous computing means making computing services accessible everywhere.</a:t>
            </a:r>
          </a:p>
          <a:p>
            <a:pPr marL="514350" indent="-514350">
              <a:buFont typeface="Calibri" panose="020F0502020204030204" pitchFamily="34" charset="0"/>
              <a:buAutoNum type="arabicPeriod"/>
            </a:pPr>
            <a:r>
              <a:rPr lang="en-GB" altLang="en-US" sz="2400" dirty="0"/>
              <a:t>Ubiquitous computing is boundless computing</a:t>
            </a:r>
          </a:p>
          <a:p>
            <a:pPr marL="514350" indent="-514350">
              <a:buFont typeface="Calibri" panose="020F0502020204030204" pitchFamily="34" charset="0"/>
              <a:buAutoNum type="arabicPeriod"/>
            </a:pPr>
            <a:r>
              <a:rPr lang="en-GB" altLang="en-US" sz="2400" dirty="0"/>
              <a:t>Ubiquitous computing is just about HCI</a:t>
            </a:r>
          </a:p>
          <a:p>
            <a:pPr marL="514350" indent="-514350">
              <a:buFont typeface="Calibri" panose="020F0502020204030204" pitchFamily="34" charset="0"/>
              <a:buAutoNum type="arabicPeriod"/>
            </a:pPr>
            <a:r>
              <a:rPr lang="en-GB" altLang="en-US" sz="2400" dirty="0"/>
              <a:t>Calm Computing should be used as a model for all HCI.</a:t>
            </a:r>
          </a:p>
          <a:p>
            <a:pPr marL="514350" indent="-514350">
              <a:buFont typeface="Calibri" panose="020F0502020204030204" pitchFamily="34" charset="0"/>
              <a:buAutoNum type="arabicPeriod"/>
            </a:pPr>
            <a:r>
              <a:rPr lang="en-GB" altLang="en-US" sz="2400" dirty="0"/>
              <a:t>Ubiquitous computing is just about augmenting reality</a:t>
            </a:r>
          </a:p>
          <a:p>
            <a:endParaRPr lang="en-IN" dirty="0"/>
          </a:p>
        </p:txBody>
      </p:sp>
    </p:spTree>
    <p:extLst>
      <p:ext uri="{BB962C8B-B14F-4D97-AF65-F5344CB8AC3E}">
        <p14:creationId xmlns:p14="http://schemas.microsoft.com/office/powerpoint/2010/main" val="107314698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C66F9-09B1-FDB1-3204-3B9273539DD0}"/>
              </a:ext>
            </a:extLst>
          </p:cNvPr>
          <p:cNvSpPr>
            <a:spLocks noGrp="1"/>
          </p:cNvSpPr>
          <p:nvPr>
            <p:ph type="title"/>
          </p:nvPr>
        </p:nvSpPr>
        <p:spPr/>
        <p:txBody>
          <a:bodyPr>
            <a:normAutofit fontScale="90000"/>
          </a:bodyPr>
          <a:lstStyle/>
          <a:p>
            <a:r>
              <a:rPr lang="en-GB" altLang="en-US" dirty="0">
                <a:solidFill>
                  <a:srgbClr val="FF0000"/>
                </a:solidFill>
              </a:rPr>
              <a:t>Common Myths of Ubiquitous Computing (2/2)</a:t>
            </a:r>
            <a:endParaRPr lang="en-IN" dirty="0">
              <a:solidFill>
                <a:srgbClr val="FF0000"/>
              </a:solidFill>
            </a:endParaRPr>
          </a:p>
        </p:txBody>
      </p:sp>
      <p:sp>
        <p:nvSpPr>
          <p:cNvPr id="3" name="Content Placeholder 2">
            <a:extLst>
              <a:ext uri="{FF2B5EF4-FFF2-40B4-BE49-F238E27FC236}">
                <a16:creationId xmlns:a16="http://schemas.microsoft.com/office/drawing/2014/main" id="{E4CFA628-5EA1-2387-0B23-FC5276464C40}"/>
              </a:ext>
            </a:extLst>
          </p:cNvPr>
          <p:cNvSpPr>
            <a:spLocks noGrp="1"/>
          </p:cNvSpPr>
          <p:nvPr>
            <p:ph idx="1"/>
          </p:nvPr>
        </p:nvSpPr>
        <p:spPr/>
        <p:txBody>
          <a:bodyPr>
            <a:normAutofit fontScale="92500" lnSpcReduction="20000"/>
          </a:bodyPr>
          <a:lstStyle/>
          <a:p>
            <a:pPr marL="457200" indent="-457200">
              <a:buFont typeface="+mj-lt"/>
              <a:buAutoNum type="arabicPeriod" startAt="8"/>
              <a:defRPr/>
            </a:pPr>
            <a:r>
              <a:rPr lang="en-GB" sz="2400" dirty="0"/>
              <a:t>Ubiquitous computing is just distributed or virtual computing</a:t>
            </a:r>
          </a:p>
          <a:p>
            <a:pPr marL="457200" indent="-457200">
              <a:buFont typeface="+mj-lt"/>
              <a:buAutoNum type="arabicPeriod" startAt="8"/>
              <a:defRPr/>
            </a:pPr>
            <a:r>
              <a:rPr lang="en-GB" sz="2400" dirty="0"/>
              <a:t>Ubiquitous computing is just mobile wireless computing </a:t>
            </a:r>
          </a:p>
          <a:p>
            <a:pPr marL="457200" indent="-457200">
              <a:buFont typeface="+mj-lt"/>
              <a:buAutoNum type="arabicPeriod" startAt="8"/>
              <a:defRPr/>
            </a:pPr>
            <a:r>
              <a:rPr lang="en-GB" sz="2400" dirty="0"/>
              <a:t>Ubiquitous computing is just about smart environments</a:t>
            </a:r>
          </a:p>
          <a:p>
            <a:pPr marL="457200" indent="-457200">
              <a:buFont typeface="+mj-lt"/>
              <a:buAutoNum type="arabicPeriod" startAt="8"/>
              <a:defRPr/>
            </a:pPr>
            <a:r>
              <a:rPr lang="en-GB" sz="2400" dirty="0"/>
              <a:t>Ubiquitous computing need to be highly autonomous systems</a:t>
            </a:r>
          </a:p>
          <a:p>
            <a:pPr marL="457200" indent="-457200">
              <a:buFont typeface="+mj-lt"/>
              <a:buAutoNum type="arabicPeriod" startAt="8"/>
              <a:defRPr/>
            </a:pPr>
            <a:r>
              <a:rPr lang="en-GB" sz="2400" dirty="0"/>
              <a:t>Ubiquitous computing is just about physical world context-awareness</a:t>
            </a:r>
          </a:p>
          <a:p>
            <a:pPr marL="457200" indent="-457200">
              <a:buFont typeface="+mj-lt"/>
              <a:buAutoNum type="arabicPeriod" startAt="8"/>
              <a:defRPr/>
            </a:pPr>
            <a:r>
              <a:rPr lang="en-GB" sz="2400" dirty="0"/>
              <a:t>Ubiquitous computing is just distributed intelligence</a:t>
            </a:r>
          </a:p>
          <a:p>
            <a:pPr marL="457200" indent="-457200">
              <a:buFont typeface="+mj-lt"/>
              <a:buAutoNum type="arabicPeriod" startAt="8"/>
              <a:defRPr/>
            </a:pPr>
            <a:r>
              <a:rPr lang="en-GB" sz="2400" dirty="0"/>
              <a:t>Ubiquitous computing systems can operate effectively in all kinds of environments:</a:t>
            </a:r>
          </a:p>
          <a:p>
            <a:pPr marL="0" indent="0">
              <a:buNone/>
            </a:pPr>
            <a:endParaRPr lang="en-IN" dirty="0"/>
          </a:p>
        </p:txBody>
      </p:sp>
    </p:spTree>
    <p:extLst>
      <p:ext uri="{BB962C8B-B14F-4D97-AF65-F5344CB8AC3E}">
        <p14:creationId xmlns:p14="http://schemas.microsoft.com/office/powerpoint/2010/main" val="169325619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Buy Elegant Thank You Card - Thankyou Cards for All Occasions Her or Him,  Appreciation Card, 145mm x 145mm Thank You So Much Greeting Cards for Gifts  Online at desertcartINDIA">
            <a:extLst>
              <a:ext uri="{FF2B5EF4-FFF2-40B4-BE49-F238E27FC236}">
                <a16:creationId xmlns:a16="http://schemas.microsoft.com/office/drawing/2014/main" id="{B28A0888-515C-B365-0A63-9F0B8CEFF19A}"/>
              </a:ext>
            </a:extLst>
          </p:cNvPr>
          <p:cNvPicPr>
            <a:picLocks noGrp="1" noChangeAspect="1" noChangeArrowheads="1"/>
          </p:cNvPicPr>
          <p:nvPr>
            <p:ph idx="1"/>
          </p:nvPr>
        </p:nvPicPr>
        <p:blipFill>
          <a:blip r:embed="rId2" cstate="hqprint">
            <a:extLst>
              <a:ext uri="{28A0092B-C50C-407E-A947-70E740481C1C}">
                <a14:useLocalDpi xmlns:a14="http://schemas.microsoft.com/office/drawing/2010/main" val="0"/>
              </a:ext>
            </a:extLst>
          </a:blip>
          <a:srcRect/>
          <a:stretch>
            <a:fillRect/>
          </a:stretch>
        </p:blipFill>
        <p:spPr bwMode="auto">
          <a:xfrm>
            <a:off x="4437062" y="2557463"/>
            <a:ext cx="3317875" cy="3317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584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BEF7-5D42-0B1B-E0EC-801831EB04D9}"/>
              </a:ext>
            </a:extLst>
          </p:cNvPr>
          <p:cNvSpPr>
            <a:spLocks noGrp="1"/>
          </p:cNvSpPr>
          <p:nvPr>
            <p:ph type="title"/>
          </p:nvPr>
        </p:nvSpPr>
        <p:spPr/>
        <p:txBody>
          <a:bodyPr/>
          <a:lstStyle/>
          <a:p>
            <a:r>
              <a:rPr lang="en-US" dirty="0">
                <a:solidFill>
                  <a:srgbClr val="FF0000"/>
                </a:solidFill>
              </a:rPr>
              <a:t>Examples of Ubiquitous Computing (2/2)</a:t>
            </a:r>
            <a:endParaRPr lang="en-IN" dirty="0"/>
          </a:p>
        </p:txBody>
      </p:sp>
      <p:sp>
        <p:nvSpPr>
          <p:cNvPr id="3" name="Content Placeholder 2">
            <a:extLst>
              <a:ext uri="{FF2B5EF4-FFF2-40B4-BE49-F238E27FC236}">
                <a16:creationId xmlns:a16="http://schemas.microsoft.com/office/drawing/2014/main" id="{3D3D8D0E-C65F-24B7-B831-FF58C9D5E1E2}"/>
              </a:ext>
            </a:extLst>
          </p:cNvPr>
          <p:cNvSpPr>
            <a:spLocks noGrp="1"/>
          </p:cNvSpPr>
          <p:nvPr>
            <p:ph idx="1"/>
          </p:nvPr>
        </p:nvSpPr>
        <p:spPr>
          <a:xfrm>
            <a:off x="1295401" y="5283200"/>
            <a:ext cx="9601196" cy="592668"/>
          </a:xfrm>
        </p:spPr>
        <p:txBody>
          <a:bodyPr/>
          <a:lstStyle/>
          <a:p>
            <a:pPr marL="0" indent="0">
              <a:buNone/>
            </a:pPr>
            <a:r>
              <a:rPr lang="en-US" dirty="0"/>
              <a:t>             Wearables                                               Self-driving Car</a:t>
            </a:r>
            <a:endParaRPr lang="en-IN" dirty="0"/>
          </a:p>
        </p:txBody>
      </p:sp>
      <p:pic>
        <p:nvPicPr>
          <p:cNvPr id="3074" name="Picture 2" descr="Sensors | Free Full-Text | An API for Wearable Environments Development and  Its Application to mHealth Field †">
            <a:extLst>
              <a:ext uri="{FF2B5EF4-FFF2-40B4-BE49-F238E27FC236}">
                <a16:creationId xmlns:a16="http://schemas.microsoft.com/office/drawing/2014/main" id="{8AD55E95-69BF-3DEB-5A93-9F1471BEC4A0}"/>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295401" y="2623127"/>
            <a:ext cx="3950854" cy="25122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81CD40D-052E-76E3-415F-5F1A0227FCF9}"/>
              </a:ext>
            </a:extLst>
          </p:cNvPr>
          <p:cNvPicPr>
            <a:picLocks noChangeAspect="1"/>
          </p:cNvPicPr>
          <p:nvPr/>
        </p:nvPicPr>
        <p:blipFill>
          <a:blip r:embed="rId3"/>
          <a:stretch>
            <a:fillRect/>
          </a:stretch>
        </p:blipFill>
        <p:spPr>
          <a:xfrm>
            <a:off x="5717308" y="2611582"/>
            <a:ext cx="5043054" cy="2346035"/>
          </a:xfrm>
          <a:prstGeom prst="rect">
            <a:avLst/>
          </a:prstGeom>
        </p:spPr>
      </p:pic>
    </p:spTree>
    <p:extLst>
      <p:ext uri="{BB962C8B-B14F-4D97-AF65-F5344CB8AC3E}">
        <p14:creationId xmlns:p14="http://schemas.microsoft.com/office/powerpoint/2010/main" val="3598773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4915C-0A8E-10C3-A728-939C5516C716}"/>
              </a:ext>
            </a:extLst>
          </p:cNvPr>
          <p:cNvSpPr>
            <a:spLocks noGrp="1"/>
          </p:cNvSpPr>
          <p:nvPr>
            <p:ph type="title"/>
          </p:nvPr>
        </p:nvSpPr>
        <p:spPr/>
        <p:txBody>
          <a:bodyPr/>
          <a:lstStyle/>
          <a:p>
            <a:r>
              <a:rPr lang="en-US" dirty="0">
                <a:solidFill>
                  <a:srgbClr val="FF0000"/>
                </a:solidFill>
              </a:rPr>
              <a:t>Impact of Digital World</a:t>
            </a:r>
            <a:endParaRPr lang="en-IN" dirty="0">
              <a:solidFill>
                <a:srgbClr val="FF0000"/>
              </a:solidFill>
            </a:endParaRPr>
          </a:p>
        </p:txBody>
      </p:sp>
      <p:sp>
        <p:nvSpPr>
          <p:cNvPr id="3" name="Content Placeholder 2">
            <a:extLst>
              <a:ext uri="{FF2B5EF4-FFF2-40B4-BE49-F238E27FC236}">
                <a16:creationId xmlns:a16="http://schemas.microsoft.com/office/drawing/2014/main" id="{C7ED7E11-EE62-B66E-0945-FD38647801A6}"/>
              </a:ext>
            </a:extLst>
          </p:cNvPr>
          <p:cNvSpPr>
            <a:spLocks noGrp="1"/>
          </p:cNvSpPr>
          <p:nvPr>
            <p:ph idx="1"/>
          </p:nvPr>
        </p:nvSpPr>
        <p:spPr/>
        <p:txBody>
          <a:bodyPr>
            <a:normAutofit fontScale="70000" lnSpcReduction="20000"/>
          </a:bodyPr>
          <a:lstStyle/>
          <a:p>
            <a:pPr algn="just"/>
            <a:r>
              <a:rPr lang="en-US" dirty="0">
                <a:latin typeface="Calibri" panose="020F0502020204030204" pitchFamily="34" charset="0"/>
                <a:cs typeface="Calibri" panose="020F0502020204030204" pitchFamily="34" charset="0"/>
              </a:rPr>
              <a:t>Digital world populated by digital devices </a:t>
            </a:r>
          </a:p>
          <a:p>
            <a:pPr algn="just"/>
            <a:r>
              <a:rPr lang="en-US" dirty="0">
                <a:latin typeface="Calibri" panose="020F0502020204030204" pitchFamily="34" charset="0"/>
                <a:cs typeface="Calibri" panose="020F0502020204030204" pitchFamily="34" charset="0"/>
              </a:rPr>
              <a:t>Assigned to automate human tasks &amp; activities </a:t>
            </a:r>
          </a:p>
          <a:p>
            <a:pPr algn="just"/>
            <a:r>
              <a:rPr lang="en-US" dirty="0">
                <a:latin typeface="Calibri" panose="020F0502020204030204" pitchFamily="34" charset="0"/>
                <a:cs typeface="Calibri" panose="020F0502020204030204" pitchFamily="34" charset="0"/>
              </a:rPr>
              <a:t>Enrich human social interaction </a:t>
            </a:r>
          </a:p>
          <a:p>
            <a:pPr algn="just"/>
            <a:r>
              <a:rPr lang="en-US" dirty="0">
                <a:latin typeface="Calibri" panose="020F0502020204030204" pitchFamily="34" charset="0"/>
                <a:cs typeface="Calibri" panose="020F0502020204030204" pitchFamily="34" charset="0"/>
              </a:rPr>
              <a:t>Enrich physical world interaction</a:t>
            </a:r>
            <a:endParaRPr lang="en-US" b="0" i="0" dirty="0">
              <a:solidFill>
                <a:srgbClr val="374151"/>
              </a:solidFill>
              <a:effectLst/>
              <a:latin typeface="Calibri" panose="020F0502020204030204" pitchFamily="34" charset="0"/>
              <a:cs typeface="Calibri" panose="020F0502020204030204" pitchFamily="34" charset="0"/>
            </a:endParaRPr>
          </a:p>
          <a:p>
            <a:pPr algn="just"/>
            <a:r>
              <a:rPr lang="en-US" b="0" i="0" dirty="0">
                <a:solidFill>
                  <a:srgbClr val="374151"/>
                </a:solidFill>
                <a:effectLst/>
                <a:latin typeface="Calibri" panose="020F0502020204030204" pitchFamily="34" charset="0"/>
                <a:cs typeface="Calibri" panose="020F0502020204030204" pitchFamily="34" charset="0"/>
              </a:rPr>
              <a:t>The physical world is often referred to as the real world or environment in order to distinguish this both from a perceived human view of the world (imaginary worlds) not related to reality and basic facts and from computer generated views of the world (virtual worlds).</a:t>
            </a:r>
          </a:p>
          <a:p>
            <a:pPr algn="just"/>
            <a:r>
              <a:rPr lang="en-US" b="0" i="0" dirty="0">
                <a:solidFill>
                  <a:srgbClr val="374151"/>
                </a:solidFill>
                <a:effectLst/>
                <a:latin typeface="Calibri" panose="020F0502020204030204" pitchFamily="34" charset="0"/>
                <a:cs typeface="Calibri" panose="020F0502020204030204" pitchFamily="34" charset="0"/>
              </a:rPr>
              <a:t>Physical world is having:</a:t>
            </a:r>
          </a:p>
          <a:p>
            <a:pPr marL="971550" lvl="1" indent="-514350" algn="just">
              <a:buFont typeface="+mj-lt"/>
              <a:buAutoNum type="romanLcPeriod"/>
            </a:pPr>
            <a:r>
              <a:rPr lang="en-US" b="0" i="0" dirty="0">
                <a:solidFill>
                  <a:srgbClr val="374151"/>
                </a:solidFill>
                <a:effectLst/>
                <a:latin typeface="Calibri" panose="020F0502020204030204" pitchFamily="34" charset="0"/>
                <a:cs typeface="Calibri" panose="020F0502020204030204" pitchFamily="34" charset="0"/>
              </a:rPr>
              <a:t> Digital instruments</a:t>
            </a:r>
          </a:p>
          <a:p>
            <a:pPr marL="971550" lvl="1" indent="-514350" algn="just">
              <a:buFont typeface="+mj-lt"/>
              <a:buAutoNum type="romanLcPeriod"/>
            </a:pPr>
            <a:r>
              <a:rPr lang="en-US" b="0" i="0" dirty="0">
                <a:solidFill>
                  <a:srgbClr val="374151"/>
                </a:solidFill>
                <a:effectLst/>
                <a:latin typeface="Calibri" panose="020F0502020204030204" pitchFamily="34" charset="0"/>
                <a:cs typeface="Calibri" panose="020F0502020204030204" pitchFamily="34" charset="0"/>
              </a:rPr>
              <a:t>Embedded sensors</a:t>
            </a:r>
          </a:p>
          <a:p>
            <a:pPr marL="971550" lvl="1" indent="-514350" algn="just">
              <a:buFont typeface="+mj-lt"/>
              <a:buAutoNum type="romanLcPeriod"/>
            </a:pPr>
            <a:r>
              <a:rPr lang="en-US" b="0" i="0" dirty="0">
                <a:solidFill>
                  <a:srgbClr val="374151"/>
                </a:solidFill>
                <a:effectLst/>
                <a:latin typeface="Calibri" panose="020F0502020204030204" pitchFamily="34" charset="0"/>
                <a:cs typeface="Calibri" panose="020F0502020204030204" pitchFamily="34" charset="0"/>
              </a:rPr>
              <a:t>Control devices</a:t>
            </a:r>
          </a:p>
        </p:txBody>
      </p:sp>
    </p:spTree>
    <p:extLst>
      <p:ext uri="{BB962C8B-B14F-4D97-AF65-F5344CB8AC3E}">
        <p14:creationId xmlns:p14="http://schemas.microsoft.com/office/powerpoint/2010/main" val="116427750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618</TotalTime>
  <Words>4758</Words>
  <Application>Microsoft Office PowerPoint</Application>
  <PresentationFormat>Widescreen</PresentationFormat>
  <Paragraphs>448</Paragraphs>
  <Slides>73</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73</vt:i4>
      </vt:variant>
    </vt:vector>
  </HeadingPairs>
  <TitlesOfParts>
    <vt:vector size="79" baseType="lpstr">
      <vt:lpstr>Arial</vt:lpstr>
      <vt:lpstr>Calibri</vt:lpstr>
      <vt:lpstr>Garamond</vt:lpstr>
      <vt:lpstr>Söhne</vt:lpstr>
      <vt:lpstr>Wingdings</vt:lpstr>
      <vt:lpstr>Organic</vt:lpstr>
      <vt:lpstr>Chapter 1 Introduction to Ubiquitous Computing</vt:lpstr>
      <vt:lpstr>Topics to be covered…</vt:lpstr>
      <vt:lpstr>Ubiquitous Computing (1/3)</vt:lpstr>
      <vt:lpstr>Ubiquitous Computing (2/3)</vt:lpstr>
      <vt:lpstr>Ubiquitous Computing (3/3)</vt:lpstr>
      <vt:lpstr>Visual representation of the usage of ubiquitous computing (Collected from Medium)</vt:lpstr>
      <vt:lpstr>Examples of Ubiquitous Computing (1/2)</vt:lpstr>
      <vt:lpstr>Examples of Ubiquitous Computing (2/2)</vt:lpstr>
      <vt:lpstr>Impact of Digital World</vt:lpstr>
      <vt:lpstr>The Major Trends in Computing</vt:lpstr>
      <vt:lpstr>Current Technology Trends in UbiCom</vt:lpstr>
      <vt:lpstr>PowerPoint Presentation</vt:lpstr>
      <vt:lpstr>PowerPoint Presentation</vt:lpstr>
      <vt:lpstr>epaper and ebook</vt:lpstr>
      <vt:lpstr>Wired and Wireless Network</vt:lpstr>
      <vt:lpstr>Electronic Devices and Circuits</vt:lpstr>
      <vt:lpstr>Smart phones</vt:lpstr>
      <vt:lpstr>UbiCom Scenarios</vt:lpstr>
      <vt:lpstr>Personal Memories Scenario (1/4)</vt:lpstr>
      <vt:lpstr>Personal Memories Scenario (2/4)</vt:lpstr>
      <vt:lpstr>Personal Memories Scenario (3/4)</vt:lpstr>
      <vt:lpstr>Personal Memories Scenario (4/4)</vt:lpstr>
      <vt:lpstr>Adaptive Transport Scheduled Service (1/2)</vt:lpstr>
      <vt:lpstr>Adaptive Transport Scheduled Service (2/2)</vt:lpstr>
      <vt:lpstr>Foodstuff Management Scenario (1/2)</vt:lpstr>
      <vt:lpstr>Foodstuff Management Scenario (2/2)</vt:lpstr>
      <vt:lpstr>Utility Regulation Service (1/2)</vt:lpstr>
      <vt:lpstr>Utility Regulation Service (2/2)</vt:lpstr>
      <vt:lpstr>Context-Aware System</vt:lpstr>
      <vt:lpstr>Modelling the Key Ubiquitous Computing Properties</vt:lpstr>
      <vt:lpstr>Core Properties of UbiCom Systems</vt:lpstr>
      <vt:lpstr>Distributed System Properties Distributed System, middleware, set of generic services</vt:lpstr>
      <vt:lpstr>iHCI System Properties (1/2) Implicit Human Device Interaction (iHCI)</vt:lpstr>
      <vt:lpstr>iHCI System Properties (2/2) Implicit Human Device Interaction (iHCI)</vt:lpstr>
      <vt:lpstr>Context-aware System Properties</vt:lpstr>
      <vt:lpstr>Autonomous System Properties</vt:lpstr>
      <vt:lpstr>Intelligent System Properties (1/3)</vt:lpstr>
      <vt:lpstr>Intelligent System Properties (2/3)</vt:lpstr>
      <vt:lpstr>Intelligent System Properties (3/3)</vt:lpstr>
      <vt:lpstr> Implicit and Explicit Human-Computer Interaction</vt:lpstr>
      <vt:lpstr>Implicit Vs Explicit Human-Computer Interaction</vt:lpstr>
      <vt:lpstr>UbiCom System Model</vt:lpstr>
      <vt:lpstr>Embodied Reality vs Virtual, Augmented and Mediated Reality</vt:lpstr>
      <vt:lpstr>Embodied Reality</vt:lpstr>
      <vt:lpstr>Virtual Reality</vt:lpstr>
      <vt:lpstr>Augmented Reality</vt:lpstr>
      <vt:lpstr>Mediated Reality</vt:lpstr>
      <vt:lpstr>Ubiquitous System Environment Interaction</vt:lpstr>
      <vt:lpstr>UbiCom System versus ICT System focus</vt:lpstr>
      <vt:lpstr>Different Degrees of HCI</vt:lpstr>
      <vt:lpstr>Different Degrees of HCI</vt:lpstr>
      <vt:lpstr>Different Degrees of CPI</vt:lpstr>
      <vt:lpstr>Different Degrees of CPI</vt:lpstr>
      <vt:lpstr>UbiCom System Model: Smart DEI</vt:lpstr>
      <vt:lpstr>Smart DEI Model</vt:lpstr>
      <vt:lpstr>UbiCom System Model: Smart DEI</vt:lpstr>
      <vt:lpstr>UbiCom System: Smart Sub-Systems or Components</vt:lpstr>
      <vt:lpstr>Smart Devices</vt:lpstr>
      <vt:lpstr>Smart Device Form Factors</vt:lpstr>
      <vt:lpstr>Extended Form of Smart Devices</vt:lpstr>
      <vt:lpstr>Smart Mobile Device</vt:lpstr>
      <vt:lpstr>Smart Devices: Mobility</vt:lpstr>
      <vt:lpstr>Volatile Service Access</vt:lpstr>
      <vt:lpstr>Smart Mobile Devices: Context-Aware</vt:lpstr>
      <vt:lpstr>Smart Environment</vt:lpstr>
      <vt:lpstr>Types of Smart Environment Device Interaction</vt:lpstr>
      <vt:lpstr>Smart Interaction</vt:lpstr>
      <vt:lpstr>Basic Interaction</vt:lpstr>
      <vt:lpstr>Smart Interaction</vt:lpstr>
      <vt:lpstr>Comparison of smart device, smart environment and smart interaction</vt:lpstr>
      <vt:lpstr>Common Myths of Ubiquitous Computing (1/2)</vt:lpstr>
      <vt:lpstr>Common Myths of Ubiquitous Computing (2/2)</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Nilesh Patil</dc:creator>
  <cp:lastModifiedBy>Nilesh Patil (Dr.)</cp:lastModifiedBy>
  <cp:revision>51</cp:revision>
  <dcterms:created xsi:type="dcterms:W3CDTF">2024-01-22T04:12:11Z</dcterms:created>
  <dcterms:modified xsi:type="dcterms:W3CDTF">2024-01-30T02:27:02Z</dcterms:modified>
</cp:coreProperties>
</file>